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1" r:id="rId3"/>
    <p:sldId id="342" r:id="rId4"/>
    <p:sldId id="260" r:id="rId5"/>
    <p:sldId id="261" r:id="rId6"/>
    <p:sldId id="263" r:id="rId7"/>
    <p:sldId id="265" r:id="rId8"/>
    <p:sldId id="266" r:id="rId9"/>
    <p:sldId id="262" r:id="rId10"/>
    <p:sldId id="267" r:id="rId11"/>
    <p:sldId id="268" r:id="rId12"/>
    <p:sldId id="269" r:id="rId13"/>
    <p:sldId id="270" r:id="rId14"/>
    <p:sldId id="257" r:id="rId15"/>
    <p:sldId id="271" r:id="rId16"/>
    <p:sldId id="283" r:id="rId17"/>
    <p:sldId id="272" r:id="rId18"/>
    <p:sldId id="273" r:id="rId19"/>
    <p:sldId id="284" r:id="rId20"/>
    <p:sldId id="274" r:id="rId21"/>
    <p:sldId id="275" r:id="rId22"/>
    <p:sldId id="276" r:id="rId23"/>
    <p:sldId id="285" r:id="rId24"/>
    <p:sldId id="277" r:id="rId25"/>
    <p:sldId id="278" r:id="rId26"/>
    <p:sldId id="286" r:id="rId27"/>
    <p:sldId id="279" r:id="rId28"/>
    <p:sldId id="280" r:id="rId29"/>
    <p:sldId id="287" r:id="rId30"/>
    <p:sldId id="281" r:id="rId31"/>
    <p:sldId id="288" r:id="rId32"/>
    <p:sldId id="289" r:id="rId33"/>
    <p:sldId id="290" r:id="rId34"/>
    <p:sldId id="291" r:id="rId35"/>
    <p:sldId id="297" r:id="rId36"/>
    <p:sldId id="292" r:id="rId37"/>
    <p:sldId id="298" r:id="rId38"/>
    <p:sldId id="299" r:id="rId39"/>
    <p:sldId id="308" r:id="rId40"/>
    <p:sldId id="309" r:id="rId41"/>
    <p:sldId id="310" r:id="rId42"/>
    <p:sldId id="311" r:id="rId43"/>
    <p:sldId id="312" r:id="rId44"/>
    <p:sldId id="300" r:id="rId45"/>
    <p:sldId id="307" r:id="rId46"/>
    <p:sldId id="320" r:id="rId47"/>
    <p:sldId id="321" r:id="rId48"/>
    <p:sldId id="322" r:id="rId49"/>
    <p:sldId id="301" r:id="rId50"/>
    <p:sldId id="302" r:id="rId51"/>
    <p:sldId id="303" r:id="rId52"/>
    <p:sldId id="304" r:id="rId53"/>
    <p:sldId id="305" r:id="rId54"/>
    <p:sldId id="306" r:id="rId55"/>
    <p:sldId id="313" r:id="rId56"/>
    <p:sldId id="314" r:id="rId57"/>
    <p:sldId id="259" r:id="rId58"/>
    <p:sldId id="315" r:id="rId59"/>
    <p:sldId id="328" r:id="rId60"/>
    <p:sldId id="316" r:id="rId61"/>
    <p:sldId id="317" r:id="rId62"/>
    <p:sldId id="318" r:id="rId63"/>
    <p:sldId id="319" r:id="rId64"/>
    <p:sldId id="326" r:id="rId65"/>
    <p:sldId id="336" r:id="rId66"/>
    <p:sldId id="329" r:id="rId67"/>
    <p:sldId id="330" r:id="rId68"/>
    <p:sldId id="331" r:id="rId69"/>
    <p:sldId id="332" r:id="rId70"/>
    <p:sldId id="333" r:id="rId71"/>
    <p:sldId id="334" r:id="rId72"/>
    <p:sldId id="338" r:id="rId73"/>
    <p:sldId id="337" r:id="rId74"/>
    <p:sldId id="339" r:id="rId75"/>
    <p:sldId id="335" r:id="rId76"/>
    <p:sldId id="340" r:id="rId77"/>
    <p:sldId id="323" r:id="rId78"/>
    <p:sldId id="324" r:id="rId79"/>
    <p:sldId id="325"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76" autoAdjust="0"/>
    <p:restoredTop sz="94660"/>
  </p:normalViewPr>
  <p:slideViewPr>
    <p:cSldViewPr>
      <p:cViewPr varScale="1">
        <p:scale>
          <a:sx n="68" d="100"/>
          <a:sy n="68" d="100"/>
        </p:scale>
        <p:origin x="145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3116737-A94E-4827-B137-8DC101129C99}"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67CD3C-4765-4C66-A009-5342DE4E07B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116737-A94E-4827-B137-8DC101129C99}"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67CD3C-4765-4C66-A009-5342DE4E07B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116737-A94E-4827-B137-8DC101129C99}"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67CD3C-4765-4C66-A009-5342DE4E07B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116737-A94E-4827-B137-8DC101129C99}"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67CD3C-4765-4C66-A009-5342DE4E07B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116737-A94E-4827-B137-8DC101129C99}"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67CD3C-4765-4C66-A009-5342DE4E07B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116737-A94E-4827-B137-8DC101129C99}"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67CD3C-4765-4C66-A009-5342DE4E07B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116737-A94E-4827-B137-8DC101129C99}" type="datetimeFigureOut">
              <a:rPr lang="en-US" smtClean="0"/>
              <a:pPr/>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67CD3C-4765-4C66-A009-5342DE4E07B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116737-A94E-4827-B137-8DC101129C99}" type="datetimeFigureOut">
              <a:rPr lang="en-US" smtClean="0"/>
              <a:pPr/>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67CD3C-4765-4C66-A009-5342DE4E07B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116737-A94E-4827-B137-8DC101129C99}" type="datetimeFigureOut">
              <a:rPr lang="en-US" smtClean="0"/>
              <a:pPr/>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67CD3C-4765-4C66-A009-5342DE4E07B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116737-A94E-4827-B137-8DC101129C99}"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67CD3C-4765-4C66-A009-5342DE4E07B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116737-A94E-4827-B137-8DC101129C99}"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67CD3C-4765-4C66-A009-5342DE4E07B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116737-A94E-4827-B137-8DC101129C99}" type="datetimeFigureOut">
              <a:rPr lang="en-US" smtClean="0"/>
              <a:pPr/>
              <a:t>1/24/2019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67CD3C-4765-4C66-A009-5342DE4E07B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en.wikipedia.org/wiki/Peripheral_device" TargetMode="External"/><Relationship Id="rId2" Type="http://schemas.openxmlformats.org/officeDocument/2006/relationships/hyperlink" Target="http://en.wikipedia.org/wiki/Operating_system" TargetMode="External"/><Relationship Id="rId1" Type="http://schemas.openxmlformats.org/officeDocument/2006/relationships/slideLayout" Target="../slideLayouts/slideLayout2.xml"/><Relationship Id="rId4" Type="http://schemas.openxmlformats.org/officeDocument/2006/relationships/hyperlink" Target="http://en.wikipedia.org/wiki/Punched_card"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Punched_cards" TargetMode="External"/><Relationship Id="rId2" Type="http://schemas.openxmlformats.org/officeDocument/2006/relationships/hyperlink" Target="http://en.wikipedia.org/wiki/Mainfram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General_Motors" TargetMode="External"/><Relationship Id="rId2" Type="http://schemas.openxmlformats.org/officeDocument/2006/relationships/hyperlink" Target="http://en.wikipedia.org/wiki/GM-NAA_I/O" TargetMode="External"/><Relationship Id="rId1" Type="http://schemas.openxmlformats.org/officeDocument/2006/relationships/slideLayout" Target="../slideLayouts/slideLayout2.xml"/><Relationship Id="rId5" Type="http://schemas.openxmlformats.org/officeDocument/2006/relationships/hyperlink" Target="http://en.wikipedia.org/wiki/Mainframe_computer" TargetMode="External"/><Relationship Id="rId4" Type="http://schemas.openxmlformats.org/officeDocument/2006/relationships/hyperlink" Target="http://en.wikipedia.org/wiki/IBM_704"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List_of_operating_systems" TargetMode="External"/><Relationship Id="rId2" Type="http://schemas.openxmlformats.org/officeDocument/2006/relationships/hyperlink" Target="http://en.wikipedia.org/wiki/Operating_system" TargetMode="External"/><Relationship Id="rId1" Type="http://schemas.openxmlformats.org/officeDocument/2006/relationships/slideLayout" Target="../slideLayouts/slideLayout2.xml"/><Relationship Id="rId4" Type="http://schemas.openxmlformats.org/officeDocument/2006/relationships/hyperlink" Target="http://www.personal.kent.edu/~rmuhamma/OpSystems/Myos/osHistory.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webopedia.com/TERM/M/memory.html" TargetMode="External"/><Relationship Id="rId2" Type="http://schemas.openxmlformats.org/officeDocument/2006/relationships/hyperlink" Target="http://www.webopedia.com/TERM/M/magnetic_drum.html" TargetMode="External"/><Relationship Id="rId1" Type="http://schemas.openxmlformats.org/officeDocument/2006/relationships/slideLayout" Target="../slideLayouts/slideLayout2.xml"/><Relationship Id="rId5" Type="http://schemas.openxmlformats.org/officeDocument/2006/relationships/hyperlink" Target="http://www.webopedia.com/TERM/E/ENIAC.html" TargetMode="External"/><Relationship Id="rId4" Type="http://schemas.openxmlformats.org/officeDocument/2006/relationships/hyperlink" Target="http://www.webopedia.com/TERM/M/machine_language.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ebopedia.com/TERM/B/binary.html" TargetMode="External"/><Relationship Id="rId7" Type="http://schemas.openxmlformats.org/officeDocument/2006/relationships/hyperlink" Target="http://www.webopedia.com/TERM/F/FORTRAN.html" TargetMode="External"/><Relationship Id="rId2" Type="http://schemas.openxmlformats.org/officeDocument/2006/relationships/hyperlink" Target="http://www.webopedia.com/TERM/T/transistor.html" TargetMode="External"/><Relationship Id="rId1" Type="http://schemas.openxmlformats.org/officeDocument/2006/relationships/slideLayout" Target="../slideLayouts/slideLayout2.xml"/><Relationship Id="rId6" Type="http://schemas.openxmlformats.org/officeDocument/2006/relationships/hyperlink" Target="http://www.webopedia.com/TERM/C/COBOL.html" TargetMode="External"/><Relationship Id="rId5" Type="http://schemas.openxmlformats.org/officeDocument/2006/relationships/hyperlink" Target="http://www.webopedia.com/TERM/H/high_level_language.html" TargetMode="External"/><Relationship Id="rId4" Type="http://schemas.openxmlformats.org/officeDocument/2006/relationships/hyperlink" Target="http://webopedia.com/TERM/a/assembly.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www.webopedia.com/TERM/I/interface.html" TargetMode="External"/><Relationship Id="rId3" Type="http://schemas.openxmlformats.org/officeDocument/2006/relationships/hyperlink" Target="http://www.webopedia.com/TERM/S/silicon.html" TargetMode="External"/><Relationship Id="rId7" Type="http://schemas.openxmlformats.org/officeDocument/2006/relationships/hyperlink" Target="http://www.webopedia.com/TERM/M/monitor.html" TargetMode="External"/><Relationship Id="rId2" Type="http://schemas.openxmlformats.org/officeDocument/2006/relationships/hyperlink" Target="http://www.webopedia.com/TERM/I/integrated_circuit_IC.html" TargetMode="External"/><Relationship Id="rId1" Type="http://schemas.openxmlformats.org/officeDocument/2006/relationships/slideLayout" Target="../slideLayouts/slideLayout2.xml"/><Relationship Id="rId6" Type="http://schemas.openxmlformats.org/officeDocument/2006/relationships/hyperlink" Target="http://www.webopedia.com/TERM/K/keyboard.html" TargetMode="External"/><Relationship Id="rId5" Type="http://schemas.openxmlformats.org/officeDocument/2006/relationships/hyperlink" Target="http://webopedia.com/TERM/S/semiconductor.html" TargetMode="External"/><Relationship Id="rId10" Type="http://schemas.openxmlformats.org/officeDocument/2006/relationships/hyperlink" Target="http://www.webopedia.com/TERM/A/application.html" TargetMode="External"/><Relationship Id="rId4" Type="http://schemas.openxmlformats.org/officeDocument/2006/relationships/hyperlink" Target="http://webopedia.com/TERM/C/chip.html" TargetMode="External"/><Relationship Id="rId9" Type="http://schemas.openxmlformats.org/officeDocument/2006/relationships/hyperlink" Target="http://www.webopedia.com/TERM/O/operating_system.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webopedia.com/TERM/H/hand_held_computer.html" TargetMode="External"/><Relationship Id="rId3" Type="http://schemas.openxmlformats.org/officeDocument/2006/relationships/hyperlink" Target="http://www.webopedia.com/TERM/C/CPU.html" TargetMode="External"/><Relationship Id="rId7" Type="http://schemas.openxmlformats.org/officeDocument/2006/relationships/hyperlink" Target="http://webopedia.com/TERM/M/mouse.html" TargetMode="External"/><Relationship Id="rId2" Type="http://schemas.openxmlformats.org/officeDocument/2006/relationships/hyperlink" Target="http://www.webopedia.com/TERM/M/microprocessor.html" TargetMode="External"/><Relationship Id="rId1" Type="http://schemas.openxmlformats.org/officeDocument/2006/relationships/slideLayout" Target="../slideLayouts/slideLayout2.xml"/><Relationship Id="rId6" Type="http://schemas.openxmlformats.org/officeDocument/2006/relationships/hyperlink" Target="http://webopedia.com/TERM/G/GUI.html" TargetMode="External"/><Relationship Id="rId5" Type="http://schemas.openxmlformats.org/officeDocument/2006/relationships/hyperlink" Target="http://webopedia.com/TERM/A/Apple_Computer.html" TargetMode="External"/><Relationship Id="rId4" Type="http://schemas.openxmlformats.org/officeDocument/2006/relationships/hyperlink" Target="http://www.webopedia.com/TERM/I/IBM.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hyperlink" Target="http://webopedia.com/TERM/V/voice_recognition.html" TargetMode="External"/><Relationship Id="rId7" Type="http://schemas.openxmlformats.org/officeDocument/2006/relationships/hyperlink" Target="http://webopedia.com/TERM/N/natural_language.html" TargetMode="External"/><Relationship Id="rId2" Type="http://schemas.openxmlformats.org/officeDocument/2006/relationships/hyperlink" Target="http://webopedia.com/TERM/A/artificial_intelligence.html" TargetMode="External"/><Relationship Id="rId1" Type="http://schemas.openxmlformats.org/officeDocument/2006/relationships/slideLayout" Target="../slideLayouts/slideLayout2.xml"/><Relationship Id="rId6" Type="http://schemas.openxmlformats.org/officeDocument/2006/relationships/hyperlink" Target="http://webopedia.com/TERM/N/nanotechnology.html" TargetMode="External"/><Relationship Id="rId5" Type="http://schemas.openxmlformats.org/officeDocument/2006/relationships/hyperlink" Target="http://webopedia.com/TERM/Q/quantum_computing.html" TargetMode="External"/><Relationship Id="rId4" Type="http://schemas.openxmlformats.org/officeDocument/2006/relationships/hyperlink" Target="http://webopedia.com/TERM/P/parallel_processing.html"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archcio-midmarket.techtarget.com/definition/CPU" TargetMode="External"/><Relationship Id="rId2" Type="http://schemas.openxmlformats.org/officeDocument/2006/relationships/hyperlink" Target="http://searchcio-midmarket.techtarget.com/definition/instructi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earchsoftwarequality.techtarget.com/definition/program" TargetMode="External"/><Relationship Id="rId13" Type="http://schemas.openxmlformats.org/officeDocument/2006/relationships/hyperlink" Target="http://searchstorage.techtarget.com/definition/storage" TargetMode="External"/><Relationship Id="rId18" Type="http://schemas.openxmlformats.org/officeDocument/2006/relationships/hyperlink" Target="http://searchwindowsserver.techtarget.com/definition/computer" TargetMode="External"/><Relationship Id="rId3" Type="http://schemas.openxmlformats.org/officeDocument/2006/relationships/hyperlink" Target="http://whatis.techtarget.com/definition/microprocessor-logic-chip" TargetMode="External"/><Relationship Id="rId21" Type="http://schemas.openxmlformats.org/officeDocument/2006/relationships/hyperlink" Target="http://whatis.techtarget.com/definition/server" TargetMode="External"/><Relationship Id="rId7" Type="http://schemas.openxmlformats.org/officeDocument/2006/relationships/hyperlink" Target="http://searchstorage.techtarget.com/definition/bus" TargetMode="External"/><Relationship Id="rId12" Type="http://schemas.openxmlformats.org/officeDocument/2006/relationships/hyperlink" Target="http://searchdatamanagement.techtarget.com/definition/data" TargetMode="External"/><Relationship Id="rId17" Type="http://schemas.openxmlformats.org/officeDocument/2006/relationships/hyperlink" Target="http://whatis.techtarget.com/definition/performance" TargetMode="External"/><Relationship Id="rId2" Type="http://schemas.openxmlformats.org/officeDocument/2006/relationships/hyperlink" Target="http://searchmobilecomputing.techtarget.com/definition/RAM" TargetMode="External"/><Relationship Id="rId16" Type="http://schemas.openxmlformats.org/officeDocument/2006/relationships/hyperlink" Target="http://searchwindowsserver.techtarget.com/definition/system" TargetMode="External"/><Relationship Id="rId20" Type="http://schemas.openxmlformats.org/officeDocument/2006/relationships/hyperlink" Target="http://whatis.techtarget.com/definition/caching" TargetMode="External"/><Relationship Id="rId1" Type="http://schemas.openxmlformats.org/officeDocument/2006/relationships/slideLayout" Target="../slideLayouts/slideLayout2.xml"/><Relationship Id="rId6" Type="http://schemas.openxmlformats.org/officeDocument/2006/relationships/hyperlink" Target="http://whatis.techtarget.com/definition/chip" TargetMode="External"/><Relationship Id="rId11" Type="http://schemas.openxmlformats.org/officeDocument/2006/relationships/hyperlink" Target="http://whatis.techtarget.com/definition/access" TargetMode="External"/><Relationship Id="rId5" Type="http://schemas.openxmlformats.org/officeDocument/2006/relationships/hyperlink" Target="http://whatis.techtarget.com/definition/CPU-central-processing-unit" TargetMode="External"/><Relationship Id="rId15" Type="http://schemas.openxmlformats.org/officeDocument/2006/relationships/hyperlink" Target="http://searchstorage.techtarget.com/definition/cache" TargetMode="External"/><Relationship Id="rId23" Type="http://schemas.openxmlformats.org/officeDocument/2006/relationships/hyperlink" Target="http://whatis.techtarget.com/definition/tier" TargetMode="External"/><Relationship Id="rId10" Type="http://schemas.openxmlformats.org/officeDocument/2006/relationships/hyperlink" Target="http://searchsoa.techtarget.com/definition/software" TargetMode="External"/><Relationship Id="rId19" Type="http://schemas.openxmlformats.org/officeDocument/2006/relationships/hyperlink" Target="http://whatis.techtarget.com/definition/processor" TargetMode="External"/><Relationship Id="rId4" Type="http://schemas.openxmlformats.org/officeDocument/2006/relationships/hyperlink" Target="http://searchmobilecomputing.techtarget.com/definition/memory" TargetMode="External"/><Relationship Id="rId9" Type="http://schemas.openxmlformats.org/officeDocument/2006/relationships/hyperlink" Target="http://whatis.techtarget.com/definition/instruction" TargetMode="External"/><Relationship Id="rId14" Type="http://schemas.openxmlformats.org/officeDocument/2006/relationships/hyperlink" Target="http://whatis.techtarget.com/definition/device" TargetMode="External"/><Relationship Id="rId22" Type="http://schemas.openxmlformats.org/officeDocument/2006/relationships/hyperlink" Target="http://searchwindowsserver.techtarget.com/definition/desktop"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mple.wikipedia.org/wiki/Computer" TargetMode="External"/><Relationship Id="rId2" Type="http://schemas.openxmlformats.org/officeDocument/2006/relationships/hyperlink" Target="http://simple.wikipedia.org/wiki/Software" TargetMode="External"/><Relationship Id="rId1" Type="http://schemas.openxmlformats.org/officeDocument/2006/relationships/slideLayout" Target="../slideLayouts/slideLayout2.xml"/><Relationship Id="rId4" Type="http://schemas.openxmlformats.org/officeDocument/2006/relationships/hyperlink" Target="http://simple.wikipedia.org/wiki/Computer_hardwar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9.wmf"/></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www.webopedia.com/TERM/D/display_screen.htm" TargetMode="External"/><Relationship Id="rId13" Type="http://schemas.openxmlformats.org/officeDocument/2006/relationships/hyperlink" Target="http://www.webopedia.com/TERM/D/disk_drive.htm" TargetMode="External"/><Relationship Id="rId3" Type="http://schemas.openxmlformats.org/officeDocument/2006/relationships/hyperlink" Target="http://www.webopedia.com/TERM/R/run.htm" TargetMode="External"/><Relationship Id="rId7" Type="http://schemas.openxmlformats.org/officeDocument/2006/relationships/hyperlink" Target="http://www.webopedia.com/TERM/O/output.htm" TargetMode="External"/><Relationship Id="rId12" Type="http://schemas.openxmlformats.org/officeDocument/2006/relationships/hyperlink" Target="http://www.webopedia.com/TERM/P/peripheral_device.htm" TargetMode="External"/><Relationship Id="rId2" Type="http://schemas.openxmlformats.org/officeDocument/2006/relationships/hyperlink" Target="http://www.webopedia.com/TERM/P/program.htm" TargetMode="External"/><Relationship Id="rId1" Type="http://schemas.openxmlformats.org/officeDocument/2006/relationships/slideLayout" Target="../slideLayouts/slideLayout2.xml"/><Relationship Id="rId6" Type="http://schemas.openxmlformats.org/officeDocument/2006/relationships/hyperlink" Target="http://www.webopedia.com/TERM/K/keyboard.htm" TargetMode="External"/><Relationship Id="rId11" Type="http://schemas.openxmlformats.org/officeDocument/2006/relationships/hyperlink" Target="http://www.webopedia.com/TERM/D/disk.htm" TargetMode="External"/><Relationship Id="rId5" Type="http://schemas.openxmlformats.org/officeDocument/2006/relationships/hyperlink" Target="http://www.webopedia.com/TERM/I/input.htm" TargetMode="External"/><Relationship Id="rId10" Type="http://schemas.openxmlformats.org/officeDocument/2006/relationships/hyperlink" Target="http://www.webopedia.com/TERM/D/directory.htm" TargetMode="External"/><Relationship Id="rId4" Type="http://schemas.openxmlformats.org/officeDocument/2006/relationships/hyperlink" Target="http://www.webopedia.com/TERM/C/computer.htm" TargetMode="External"/><Relationship Id="rId9" Type="http://schemas.openxmlformats.org/officeDocument/2006/relationships/hyperlink" Target="http://www.webopedia.com/TERM/F/file.htm" TargetMode="External"/><Relationship Id="rId14" Type="http://schemas.openxmlformats.org/officeDocument/2006/relationships/hyperlink" Target="http://www.webopedia.com/TERM/P/printer.htm"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www.webopedia.com/TERM/S/system.html" TargetMode="External"/><Relationship Id="rId3" Type="http://schemas.openxmlformats.org/officeDocument/2006/relationships/hyperlink" Target="http://www.webopedia.com/TERM/U/user_interface.html" TargetMode="External"/><Relationship Id="rId7" Type="http://schemas.openxmlformats.org/officeDocument/2006/relationships/hyperlink" Target="http://www.webopedia.com/TERM/M/menu_driven.html" TargetMode="External"/><Relationship Id="rId2" Type="http://schemas.openxmlformats.org/officeDocument/2006/relationships/hyperlink" Target="http://www.webopedia.com/TERM/P/program.html" TargetMode="External"/><Relationship Id="rId1" Type="http://schemas.openxmlformats.org/officeDocument/2006/relationships/slideLayout" Target="../slideLayouts/slideLayout2.xml"/><Relationship Id="rId6" Type="http://schemas.openxmlformats.org/officeDocument/2006/relationships/hyperlink" Target="http://www.webopedia.com/TERM/C/command_driven.html" TargetMode="External"/><Relationship Id="rId5" Type="http://schemas.openxmlformats.org/officeDocument/2006/relationships/hyperlink" Target="http://www.webopedia.com/TERM/A/application.html" TargetMode="External"/><Relationship Id="rId10" Type="http://schemas.openxmlformats.org/officeDocument/2006/relationships/hyperlink" Target="http://www.webopedia.com/TERM/C/command.html" TargetMode="External"/><Relationship Id="rId4" Type="http://schemas.openxmlformats.org/officeDocument/2006/relationships/hyperlink" Target="http://www.webopedia.com/TERM/O/operating_system.html" TargetMode="External"/><Relationship Id="rId9" Type="http://schemas.openxmlformats.org/officeDocument/2006/relationships/hyperlink" Target="http://www.webopedia.com/TERM/U/user.html"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www.webopedia.com/TERM/I/interface.html" TargetMode="External"/><Relationship Id="rId2" Type="http://schemas.openxmlformats.org/officeDocument/2006/relationships/hyperlink" Target="http://www.webopedia.com/TERM/C/command_processor.html" TargetMode="External"/><Relationship Id="rId1" Type="http://schemas.openxmlformats.org/officeDocument/2006/relationships/slideLayout" Target="../slideLayouts/slideLayout2.xml"/><Relationship Id="rId4" Type="http://schemas.openxmlformats.org/officeDocument/2006/relationships/hyperlink" Target="http://www.webopedia.com/TERM/E/execute.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en.wikipedia.org/wiki/Memory_management" TargetMode="External"/><Relationship Id="rId3" Type="http://schemas.openxmlformats.org/officeDocument/2006/relationships/hyperlink" Target="http://en.wikipedia.org/wiki/Supervisor_mode" TargetMode="External"/><Relationship Id="rId7" Type="http://schemas.openxmlformats.org/officeDocument/2006/relationships/hyperlink" Target="http://en.wikipedia.org/wiki/Concurrency_(computer_science)" TargetMode="External"/><Relationship Id="rId2" Type="http://schemas.openxmlformats.org/officeDocument/2006/relationships/hyperlink" Target="http://en.wikipedia.org/wiki/Kernel_space" TargetMode="External"/><Relationship Id="rId1" Type="http://schemas.openxmlformats.org/officeDocument/2006/relationships/slideLayout" Target="../slideLayouts/slideLayout2.xml"/><Relationship Id="rId6" Type="http://schemas.openxmlformats.org/officeDocument/2006/relationships/hyperlink" Target="http://en.wikipedia.org/wiki/Process_(computing)" TargetMode="External"/><Relationship Id="rId5" Type="http://schemas.openxmlformats.org/officeDocument/2006/relationships/hyperlink" Target="http://en.wikipedia.org/wiki/System_call" TargetMode="External"/><Relationship Id="rId4" Type="http://schemas.openxmlformats.org/officeDocument/2006/relationships/hyperlink" Target="http://en.wikipedia.org/wiki/Microkernel" TargetMode="External"/><Relationship Id="rId9" Type="http://schemas.openxmlformats.org/officeDocument/2006/relationships/hyperlink" Target="http://en.wikipedia.org/wiki/Module_(programm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Operating_system" TargetMode="External"/><Relationship Id="rId2" Type="http://schemas.openxmlformats.org/officeDocument/2006/relationships/hyperlink" Target="http://en.wikipedia.org/wiki/Chronology"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www.cs.utexas.edu/users/EWD/ewd01xx/EWD196.PDF"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Windows_1.0" TargetMode="External"/><Relationship Id="rId2" Type="http://schemas.openxmlformats.org/officeDocument/2006/relationships/hyperlink" Target="http://en.wikipedia.org/wiki/DEC_BATCH-11/DOS-11"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en.wikipedia.org/wiki/Emulation" TargetMode="External"/><Relationship Id="rId2" Type="http://schemas.openxmlformats.org/officeDocument/2006/relationships/hyperlink" Target="http://whatis.techtarget.com/definition/operating-system-OS" TargetMode="External"/><Relationship Id="rId1" Type="http://schemas.openxmlformats.org/officeDocument/2006/relationships/slideLayout" Target="../slideLayouts/slideLayout2.xml"/><Relationship Id="rId6" Type="http://schemas.openxmlformats.org/officeDocument/2006/relationships/hyperlink" Target="http://en.wikipedia.org/wiki/Software" TargetMode="External"/><Relationship Id="rId5" Type="http://schemas.openxmlformats.org/officeDocument/2006/relationships/hyperlink" Target="http://en.wikipedia.org/wiki/Computer_hardware" TargetMode="External"/><Relationship Id="rId4" Type="http://schemas.openxmlformats.org/officeDocument/2006/relationships/hyperlink" Target="http://en.wikipedia.org/wiki/Computer_architecture"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earchnetworking.techtarget.com/definition/hardware" TargetMode="External"/><Relationship Id="rId3" Type="http://schemas.openxmlformats.org/officeDocument/2006/relationships/hyperlink" Target="http://searchenterprisedesktop.techtarget.com/definition/client" TargetMode="External"/><Relationship Id="rId7" Type="http://schemas.openxmlformats.org/officeDocument/2006/relationships/hyperlink" Target="http://searchenterprisewan.techtarget.com/definition/disaster-recovery-plan" TargetMode="External"/><Relationship Id="rId2" Type="http://schemas.openxmlformats.org/officeDocument/2006/relationships/hyperlink" Target="http://searchservervirtualization.techtarget.com/definition/hypervisor" TargetMode="External"/><Relationship Id="rId1" Type="http://schemas.openxmlformats.org/officeDocument/2006/relationships/slideLayout" Target="../slideLayouts/slideLayout2.xml"/><Relationship Id="rId6" Type="http://schemas.openxmlformats.org/officeDocument/2006/relationships/hyperlink" Target="http://searchstorage.techtarget.com/definition/backup" TargetMode="External"/><Relationship Id="rId5" Type="http://schemas.openxmlformats.org/officeDocument/2006/relationships/hyperlink" Target="http://searchstorage.techtarget.com/definition/hard-disk" TargetMode="External"/><Relationship Id="rId4" Type="http://schemas.openxmlformats.org/officeDocument/2006/relationships/hyperlink" Target="http://searchcio-midmarket.techtarget.com/definition/CPU"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hyperlink" Target="http://en.wikipedia.org/wiki/World_Wide_Web" TargetMode="External"/><Relationship Id="rId3" Type="http://schemas.openxmlformats.org/officeDocument/2006/relationships/hyperlink" Target="http://en.wikipedia.org/wiki/Server_(computing)" TargetMode="External"/><Relationship Id="rId7" Type="http://schemas.openxmlformats.org/officeDocument/2006/relationships/hyperlink" Target="http://en.wikipedia.org/wiki/Network_printing" TargetMode="External"/><Relationship Id="rId2" Type="http://schemas.openxmlformats.org/officeDocument/2006/relationships/hyperlink" Target="http://en.wikipedia.org/wiki/Distributed_application" TargetMode="External"/><Relationship Id="rId1" Type="http://schemas.openxmlformats.org/officeDocument/2006/relationships/slideLayout" Target="../slideLayouts/slideLayout2.xml"/><Relationship Id="rId6" Type="http://schemas.openxmlformats.org/officeDocument/2006/relationships/hyperlink" Target="http://en.wikipedia.org/wiki/Email" TargetMode="External"/><Relationship Id="rId5" Type="http://schemas.openxmlformats.org/officeDocument/2006/relationships/hyperlink" Target="http://en.wikipedia.org/wiki/Computer_network" TargetMode="External"/><Relationship Id="rId4" Type="http://schemas.openxmlformats.org/officeDocument/2006/relationships/hyperlink" Target="http://en.wikipedia.org/wiki/Client_(computing)"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en.wikipedia.org/wiki/Inter-server"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8153400" cy="1470025"/>
          </a:xfrm>
        </p:spPr>
        <p:txBody>
          <a:bodyPr>
            <a:normAutofit/>
          </a:bodyPr>
          <a:lstStyle/>
          <a:p>
            <a:r>
              <a:rPr lang="en-US" sz="6000" dirty="0">
                <a:solidFill>
                  <a:schemeClr val="accent2">
                    <a:lumMod val="75000"/>
                  </a:schemeClr>
                </a:solidFill>
                <a:latin typeface="Times New Roman" panose="02020603050405020304" pitchFamily="18" charset="0"/>
                <a:cs typeface="Times New Roman" panose="02020603050405020304" pitchFamily="18" charset="0"/>
              </a:rPr>
              <a:t>OPERATING SYSTEM</a:t>
            </a:r>
          </a:p>
        </p:txBody>
      </p:sp>
      <p:sp>
        <p:nvSpPr>
          <p:cNvPr id="3" name="Subtitle 2"/>
          <p:cNvSpPr>
            <a:spLocks noGrp="1"/>
          </p:cNvSpPr>
          <p:nvPr>
            <p:ph type="subTitle" idx="1"/>
          </p:nvPr>
        </p:nvSpPr>
        <p:spPr>
          <a:xfrm>
            <a:off x="381000" y="3810000"/>
            <a:ext cx="8610600" cy="2514600"/>
          </a:xfrm>
        </p:spPr>
        <p:txBody>
          <a:bodyPr>
            <a:normAutofit fontScale="85000" lnSpcReduction="10000"/>
          </a:bodyPr>
          <a:lstStyle/>
          <a:p>
            <a:pPr algn="l"/>
            <a:r>
              <a:rPr lang="en-US" dirty="0">
                <a:latin typeface="Times New Roman" panose="02020603050405020304" pitchFamily="18" charset="0"/>
                <a:cs typeface="Times New Roman" panose="02020603050405020304" pitchFamily="18" charset="0"/>
              </a:rPr>
              <a:t>Lecturer: Suman Thapaliya</a:t>
            </a:r>
          </a:p>
          <a:p>
            <a:pPr algn="l"/>
            <a:r>
              <a:rPr lang="en-US" dirty="0">
                <a:latin typeface="Times New Roman" panose="02020603050405020304" pitchFamily="18" charset="0"/>
                <a:cs typeface="Times New Roman" panose="02020603050405020304" pitchFamily="18" charset="0"/>
              </a:rPr>
              <a:t>Intermediate: Singapore (2009)</a:t>
            </a:r>
          </a:p>
          <a:p>
            <a:pPr algn="l"/>
            <a:r>
              <a:rPr lang="en-US" dirty="0">
                <a:latin typeface="Times New Roman" panose="02020603050405020304" pitchFamily="18" charset="0"/>
                <a:cs typeface="Times New Roman" panose="02020603050405020304" pitchFamily="18" charset="0"/>
              </a:rPr>
              <a:t>Bachelor Of Science in Computing: (UK)LMU (2013)</a:t>
            </a:r>
          </a:p>
          <a:p>
            <a:pPr algn="l"/>
            <a:r>
              <a:rPr lang="en-US" dirty="0">
                <a:latin typeface="Times New Roman" panose="02020603050405020304" pitchFamily="18" charset="0"/>
                <a:cs typeface="Times New Roman" panose="02020603050405020304" pitchFamily="18" charset="0"/>
              </a:rPr>
              <a:t>Master’s Of Science In IT:(UK) LMU (2015)</a:t>
            </a:r>
          </a:p>
          <a:p>
            <a:pPr algn="l"/>
            <a:r>
              <a:rPr lang="en-US" dirty="0">
                <a:latin typeface="Times New Roman" panose="02020603050405020304" pitchFamily="18" charset="0"/>
                <a:cs typeface="Times New Roman" panose="02020603050405020304" pitchFamily="18" charset="0"/>
              </a:rPr>
              <a:t>Doctorate In Philosophy: Lincoln University (Running)</a:t>
            </a:r>
          </a:p>
          <a:p>
            <a:pPr algn="l"/>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Introduction to OS</a:t>
            </a:r>
          </a:p>
        </p:txBody>
      </p:sp>
      <p:sp>
        <p:nvSpPr>
          <p:cNvPr id="3" name="Content Placeholder 2"/>
          <p:cNvSpPr>
            <a:spLocks noGrp="1"/>
          </p:cNvSpPr>
          <p:nvPr>
            <p:ph idx="1"/>
          </p:nvPr>
        </p:nvSpPr>
        <p:spPr>
          <a:xfrm>
            <a:off x="304800" y="1066800"/>
            <a:ext cx="8382000" cy="5486400"/>
          </a:xfrm>
        </p:spPr>
        <p:txBody>
          <a:bodyPr>
            <a:normAutofit fontScale="92500" lnSpcReduction="10000"/>
          </a:bodyPr>
          <a:lstStyle/>
          <a:p>
            <a:pPr algn="just">
              <a:buNone/>
            </a:pPr>
            <a:r>
              <a:rPr lang="en-US" dirty="0"/>
              <a:t>	Computer </a:t>
            </a:r>
            <a:r>
              <a:rPr lang="en-US" dirty="0">
                <a:hlinkClick r:id="rId2" tooltip="Operating system"/>
              </a:rPr>
              <a:t>operating systems</a:t>
            </a:r>
            <a:r>
              <a:rPr lang="en-US" dirty="0"/>
              <a:t> (</a:t>
            </a:r>
            <a:r>
              <a:rPr lang="en-US" dirty="0" err="1"/>
              <a:t>OSes</a:t>
            </a:r>
            <a:r>
              <a:rPr lang="en-US" dirty="0"/>
              <a:t>) provide a set of functions needed and used by most application programs on a computer, and the linkages needed to control and synchronize computer hardware. On the first computers, with no operating system, every program needed the full hardware specification to run correctly and perform standard tasks, and its own drivers for </a:t>
            </a:r>
            <a:r>
              <a:rPr lang="en-US" dirty="0">
                <a:hlinkClick r:id="rId3" tooltip="Peripheral device"/>
              </a:rPr>
              <a:t>peripheral devices</a:t>
            </a:r>
            <a:r>
              <a:rPr lang="en-US" dirty="0"/>
              <a:t> like printers and </a:t>
            </a:r>
            <a:r>
              <a:rPr lang="en-US" dirty="0">
                <a:hlinkClick r:id="rId4" tooltip="Punched card"/>
              </a:rPr>
              <a:t>punched paper card readers</a:t>
            </a:r>
            <a:r>
              <a:rPr lang="en-US" dirty="0"/>
              <a:t>. The growing complexity of hardware and application programs eventually made operating systems a necessity.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304800" y="1600200"/>
            <a:ext cx="8382000" cy="4525963"/>
          </a:xfrm>
        </p:spPr>
        <p:txBody>
          <a:bodyPr>
            <a:normAutofit fontScale="92500" lnSpcReduction="20000"/>
          </a:bodyPr>
          <a:lstStyle/>
          <a:p>
            <a:pPr algn="just">
              <a:buNone/>
            </a:pPr>
            <a:r>
              <a:rPr lang="en-US" dirty="0"/>
              <a:t>	The earliest computers were </a:t>
            </a:r>
            <a:r>
              <a:rPr lang="en-US" dirty="0">
                <a:hlinkClick r:id="rId2" tooltip="Mainframes"/>
              </a:rPr>
              <a:t>mainframes</a:t>
            </a:r>
            <a:r>
              <a:rPr lang="en-US" dirty="0"/>
              <a:t> that lacked any form of operating system. Each user had sole use of the machine for a scheduled period of time and would arrive at the computer with program and data, often on </a:t>
            </a:r>
            <a:r>
              <a:rPr lang="en-US" dirty="0">
                <a:hlinkClick r:id="rId3" tooltip="Punched cards"/>
              </a:rPr>
              <a:t>punched paper cards</a:t>
            </a:r>
            <a:r>
              <a:rPr lang="en-US" dirty="0"/>
              <a:t> and magnetic or paper tape. The program would be loaded into the machine, and the machine would be set to work until the program completed or crashed. Programs could generally be debugged via a control panel using toggle switches and panel lights.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Starting of OS</a:t>
            </a:r>
          </a:p>
        </p:txBody>
      </p:sp>
      <p:sp>
        <p:nvSpPr>
          <p:cNvPr id="3" name="Content Placeholder 2"/>
          <p:cNvSpPr>
            <a:spLocks noGrp="1"/>
          </p:cNvSpPr>
          <p:nvPr>
            <p:ph idx="1"/>
          </p:nvPr>
        </p:nvSpPr>
        <p:spPr>
          <a:xfrm>
            <a:off x="457200" y="1219200"/>
            <a:ext cx="8229600" cy="5334000"/>
          </a:xfrm>
        </p:spPr>
        <p:txBody>
          <a:bodyPr>
            <a:normAutofit fontScale="85000" lnSpcReduction="20000"/>
          </a:bodyPr>
          <a:lstStyle/>
          <a:p>
            <a:pPr algn="just"/>
            <a:r>
              <a:rPr lang="en-US" dirty="0"/>
              <a:t>The first operating system used for real work was </a:t>
            </a:r>
            <a:r>
              <a:rPr lang="en-US" dirty="0">
                <a:hlinkClick r:id="rId2" tooltip="GM-NAA I/O"/>
              </a:rPr>
              <a:t>GM-NAA I/O</a:t>
            </a:r>
            <a:r>
              <a:rPr lang="en-US" dirty="0"/>
              <a:t>, produced in 1956 by </a:t>
            </a:r>
            <a:r>
              <a:rPr lang="en-US" dirty="0">
                <a:hlinkClick r:id="rId3" tooltip="General Motors"/>
              </a:rPr>
              <a:t>General Motors</a:t>
            </a:r>
            <a:r>
              <a:rPr lang="en-US" dirty="0"/>
              <a:t>' Research division for its </a:t>
            </a:r>
            <a:r>
              <a:rPr lang="en-US" dirty="0">
                <a:hlinkClick r:id="rId4" tooltip="IBM 704"/>
              </a:rPr>
              <a:t>IBM 704</a:t>
            </a:r>
            <a:r>
              <a:rPr lang="en-US" dirty="0"/>
              <a:t>. Most other early operating systems for IBM mainframes were also produced by customers.</a:t>
            </a:r>
          </a:p>
          <a:p>
            <a:pPr algn="just"/>
            <a:r>
              <a:rPr lang="en-US" dirty="0"/>
              <a:t>Early operating systems were very diverse, with each vendor or customer producing one or more operating systems specific to their particular </a:t>
            </a:r>
            <a:r>
              <a:rPr lang="en-US" dirty="0">
                <a:hlinkClick r:id="rId5" tooltip="Mainframe computer"/>
              </a:rPr>
              <a:t>mainframe computer</a:t>
            </a:r>
            <a:r>
              <a:rPr lang="en-US" dirty="0"/>
              <a:t>. Every operating system, even from the same vendor, could have radically different models of commands, operating procedures, and such facilities as debugging tools. Typically, each time the manufacturer brought out a new machine, there would be a new operating system, and most applications would have to be manually adjusted, recompiled, and retested.</a:t>
            </a:r>
          </a:p>
          <a:p>
            <a:pPr algn="just"/>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History of OS</a:t>
            </a:r>
          </a:p>
        </p:txBody>
      </p:sp>
      <p:sp>
        <p:nvSpPr>
          <p:cNvPr id="3" name="Content Placeholder 2"/>
          <p:cNvSpPr>
            <a:spLocks noGrp="1"/>
          </p:cNvSpPr>
          <p:nvPr>
            <p:ph idx="1"/>
          </p:nvPr>
        </p:nvSpPr>
        <p:spPr>
          <a:xfrm>
            <a:off x="457200" y="1219200"/>
            <a:ext cx="8229600" cy="4906963"/>
          </a:xfrm>
        </p:spPr>
        <p:txBody>
          <a:bodyPr>
            <a:normAutofit fontScale="85000" lnSpcReduction="10000"/>
          </a:bodyPr>
          <a:lstStyle/>
          <a:p>
            <a:pPr algn="just">
              <a:buNone/>
            </a:pPr>
            <a:r>
              <a:rPr lang="en-US" dirty="0"/>
              <a:t>	This is a </a:t>
            </a:r>
            <a:r>
              <a:rPr lang="en-US" b="1" dirty="0"/>
              <a:t>list of operating systems</a:t>
            </a:r>
            <a:r>
              <a:rPr lang="en-US" dirty="0"/>
              <a:t>. Computer </a:t>
            </a:r>
            <a:r>
              <a:rPr lang="en-US" dirty="0">
                <a:hlinkClick r:id="rId2" tooltip="Operating system"/>
              </a:rPr>
              <a:t>operating systems</a:t>
            </a:r>
            <a:r>
              <a:rPr lang="en-US" dirty="0"/>
              <a:t> can be categorized by technology, ownership, licensing, working state, usage, and by many other characteristics. In practice, many of these groupings may overlap. Criteria for inclusion is notability, as shown either through an existing Wikipedia article or citation to a reliable source.</a:t>
            </a:r>
          </a:p>
          <a:p>
            <a:pPr algn="just">
              <a:buNone/>
            </a:pPr>
            <a:r>
              <a:rPr lang="en-US" dirty="0"/>
              <a:t>	For more detail:</a:t>
            </a:r>
          </a:p>
          <a:p>
            <a:pPr algn="just">
              <a:buNone/>
            </a:pPr>
            <a:r>
              <a:rPr lang="en-US" dirty="0"/>
              <a:t>1.</a:t>
            </a:r>
            <a:r>
              <a:rPr lang="en-US" dirty="0">
                <a:hlinkClick r:id="rId3"/>
              </a:rPr>
              <a:t>http://en.wikipedia.org/wiki/List_of_operating_systems</a:t>
            </a:r>
            <a:endParaRPr lang="en-US" dirty="0"/>
          </a:p>
          <a:p>
            <a:pPr algn="just">
              <a:buNone/>
            </a:pPr>
            <a:r>
              <a:rPr lang="en-US" dirty="0">
                <a:hlinkClick r:id="rId4"/>
              </a:rPr>
              <a:t>2.http://www.personal.kent.edu/~rmuhamma/OpSystems/Myos/osHistory.htm</a:t>
            </a:r>
            <a:endParaRPr lang="en-US" dirty="0"/>
          </a:p>
          <a:p>
            <a:pPr algn="just">
              <a:buNone/>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Operating System</a:t>
            </a:r>
          </a:p>
        </p:txBody>
      </p:sp>
      <p:sp>
        <p:nvSpPr>
          <p:cNvPr id="3" name="Content Placeholder 2"/>
          <p:cNvSpPr>
            <a:spLocks noGrp="1"/>
          </p:cNvSpPr>
          <p:nvPr>
            <p:ph idx="1"/>
          </p:nvPr>
        </p:nvSpPr>
        <p:spPr>
          <a:xfrm>
            <a:off x="457200" y="1600200"/>
            <a:ext cx="8229600" cy="4525963"/>
          </a:xfrm>
        </p:spPr>
        <p:txBody>
          <a:bodyPr/>
          <a:lstStyle/>
          <a:p>
            <a:pPr algn="just"/>
            <a:r>
              <a:rPr lang="en-US" dirty="0"/>
              <a:t>The First generation of computer</a:t>
            </a:r>
          </a:p>
          <a:p>
            <a:pPr algn="just"/>
            <a:r>
              <a:rPr lang="en-US" dirty="0"/>
              <a:t>The Second generation of computer</a:t>
            </a:r>
          </a:p>
          <a:p>
            <a:pPr algn="just"/>
            <a:r>
              <a:rPr lang="en-US" dirty="0"/>
              <a:t>The Third generation of computer</a:t>
            </a:r>
          </a:p>
          <a:p>
            <a:pPr algn="just"/>
            <a:r>
              <a:rPr lang="en-US" dirty="0"/>
              <a:t>The Fourth generation of computer</a:t>
            </a:r>
          </a:p>
          <a:p>
            <a:pPr algn="just">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First Generation (1940-1956) Vacuum Tubes</a:t>
            </a:r>
            <a:br>
              <a:rPr lang="en-US" b="1" dirty="0"/>
            </a:br>
            <a:endParaRPr lang="en-US" dirty="0"/>
          </a:p>
        </p:txBody>
      </p:sp>
      <p:sp>
        <p:nvSpPr>
          <p:cNvPr id="3" name="Content Placeholder 2"/>
          <p:cNvSpPr>
            <a:spLocks noGrp="1"/>
          </p:cNvSpPr>
          <p:nvPr>
            <p:ph idx="1"/>
          </p:nvPr>
        </p:nvSpPr>
        <p:spPr>
          <a:xfrm>
            <a:off x="457200" y="1295400"/>
            <a:ext cx="8229600" cy="5257800"/>
          </a:xfrm>
        </p:spPr>
        <p:txBody>
          <a:bodyPr>
            <a:normAutofit fontScale="77500" lnSpcReduction="20000"/>
          </a:bodyPr>
          <a:lstStyle/>
          <a:p>
            <a:pPr algn="just"/>
            <a:r>
              <a:rPr lang="en-US" dirty="0"/>
              <a:t>The first computers used vacuum tubes for circuitry and </a:t>
            </a:r>
            <a:r>
              <a:rPr lang="en-US" dirty="0">
                <a:hlinkClick r:id="rId2"/>
              </a:rPr>
              <a:t>magnetic drums</a:t>
            </a:r>
            <a:r>
              <a:rPr lang="en-US" dirty="0"/>
              <a:t> for </a:t>
            </a:r>
            <a:r>
              <a:rPr lang="en-US" dirty="0">
                <a:hlinkClick r:id="rId3"/>
              </a:rPr>
              <a:t>memory</a:t>
            </a:r>
            <a:r>
              <a:rPr lang="en-US" dirty="0"/>
              <a:t>, and were often enormous, taking up entire rooms. They were very expensive to operate and in addition to using a great deal of electricity, generated a lot of heat, which was often the cause of malfunctions.</a:t>
            </a:r>
          </a:p>
          <a:p>
            <a:pPr algn="just"/>
            <a:r>
              <a:rPr lang="en-US" dirty="0"/>
              <a:t>First generation computers relied on </a:t>
            </a:r>
            <a:r>
              <a:rPr lang="en-US" dirty="0">
                <a:hlinkClick r:id="rId4"/>
              </a:rPr>
              <a:t>machine language</a:t>
            </a:r>
            <a:r>
              <a:rPr lang="en-US" dirty="0"/>
              <a:t>, the lowest-level programming language understood by computers, to perform operations, and they could only solve one problem at a time. Input was based on punched cards and paper tape, and output was displayed on printouts.</a:t>
            </a:r>
          </a:p>
          <a:p>
            <a:pPr algn="just"/>
            <a:r>
              <a:rPr lang="en-US" dirty="0"/>
              <a:t>The UNIVAC and </a:t>
            </a:r>
            <a:r>
              <a:rPr lang="en-US" dirty="0">
                <a:hlinkClick r:id="rId5"/>
              </a:rPr>
              <a:t>ENIAC</a:t>
            </a:r>
            <a:r>
              <a:rPr lang="en-US" dirty="0"/>
              <a:t> computers are examples of first-generation computing devices. The UNIVAC was the first commercial computer delivered to a business client, the U.S. Census Bureau in 1951.</a:t>
            </a:r>
          </a:p>
          <a:p>
            <a:pPr algn="just"/>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57200" y="304799"/>
            <a:ext cx="8305800" cy="627560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304800" y="1066800"/>
            <a:ext cx="8534401" cy="40386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Second Generation (1956-1963) Transistors</a:t>
            </a:r>
            <a:br>
              <a:rPr lang="en-US" b="1" dirty="0"/>
            </a:br>
            <a:endParaRPr lang="en-US" dirty="0"/>
          </a:p>
        </p:txBody>
      </p:sp>
      <p:sp>
        <p:nvSpPr>
          <p:cNvPr id="3" name="Content Placeholder 2"/>
          <p:cNvSpPr>
            <a:spLocks noGrp="1"/>
          </p:cNvSpPr>
          <p:nvPr>
            <p:ph idx="1"/>
          </p:nvPr>
        </p:nvSpPr>
        <p:spPr>
          <a:xfrm>
            <a:off x="457200" y="1066800"/>
            <a:ext cx="8229600" cy="5562600"/>
          </a:xfrm>
        </p:spPr>
        <p:txBody>
          <a:bodyPr>
            <a:normAutofit fontScale="70000" lnSpcReduction="20000"/>
          </a:bodyPr>
          <a:lstStyle/>
          <a:p>
            <a:pPr algn="just"/>
            <a:r>
              <a:rPr lang="en-US" dirty="0">
                <a:hlinkClick r:id="rId2"/>
              </a:rPr>
              <a:t>Transistors</a:t>
            </a:r>
            <a:r>
              <a:rPr lang="en-US" dirty="0"/>
              <a:t> replaced vacuum tubes and ushered in the second generation of computers. The transistor was invented in 1947 but did not see widespread use in computers until the late 1950s. The transistor was far superior to the vacuum tube, allowing computers to become smaller, faster, cheaper, more energy-efficient and more reliable than their first-generation predecessors. Though the transistor still generated a great deal of heat that subjected the computer to damage, it was a vast improvement over the vacuum tube. Second-generation computers still relied on punched cards for input and printouts for output.</a:t>
            </a:r>
          </a:p>
          <a:p>
            <a:pPr algn="just"/>
            <a:r>
              <a:rPr lang="en-US" dirty="0"/>
              <a:t>Second-generation computers moved from cryptic </a:t>
            </a:r>
            <a:r>
              <a:rPr lang="en-US" dirty="0">
                <a:hlinkClick r:id="rId3"/>
              </a:rPr>
              <a:t>binary</a:t>
            </a:r>
            <a:r>
              <a:rPr lang="en-US" dirty="0"/>
              <a:t> machine language to symbolic, or </a:t>
            </a:r>
            <a:r>
              <a:rPr lang="en-US" dirty="0">
                <a:hlinkClick r:id="rId4"/>
              </a:rPr>
              <a:t>assembly</a:t>
            </a:r>
            <a:r>
              <a:rPr lang="en-US" dirty="0"/>
              <a:t>, languages, which allowed programmers to specify instructions in words. </a:t>
            </a:r>
            <a:r>
              <a:rPr lang="en-US" dirty="0">
                <a:hlinkClick r:id="rId5"/>
              </a:rPr>
              <a:t>High-level programming languages</a:t>
            </a:r>
            <a:r>
              <a:rPr lang="en-US" dirty="0"/>
              <a:t> were also being developed at this time, such as early versions of </a:t>
            </a:r>
            <a:r>
              <a:rPr lang="en-US" dirty="0">
                <a:hlinkClick r:id="rId6"/>
              </a:rPr>
              <a:t>COBOL</a:t>
            </a:r>
            <a:r>
              <a:rPr lang="en-US" dirty="0"/>
              <a:t> and </a:t>
            </a:r>
            <a:r>
              <a:rPr lang="en-US" dirty="0">
                <a:hlinkClick r:id="rId7"/>
              </a:rPr>
              <a:t>FORTRAN</a:t>
            </a:r>
            <a:r>
              <a:rPr lang="en-US" dirty="0"/>
              <a:t>. These were also the first computers that stored their instructions in their memory, which moved from a magnetic drum to magnetic core technology.</a:t>
            </a:r>
          </a:p>
          <a:p>
            <a:pPr algn="just"/>
            <a:r>
              <a:rPr lang="en-US" dirty="0"/>
              <a:t>The first computers of this generation were developed for the atomic energy industry</a:t>
            </a:r>
          </a:p>
          <a:p>
            <a:pPr algn="just"/>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228600"/>
            <a:ext cx="8153400" cy="6138737"/>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4800" y="228600"/>
            <a:ext cx="2333625" cy="1752600"/>
          </a:xfrm>
          <a:prstGeom prst="rect">
            <a:avLst/>
          </a:prstGeom>
        </p:spPr>
      </p:pic>
      <p:pic>
        <p:nvPicPr>
          <p:cNvPr id="6" name="Picture 5"/>
          <p:cNvPicPr>
            <a:picLocks noChangeAspect="1"/>
          </p:cNvPicPr>
          <p:nvPr/>
        </p:nvPicPr>
        <p:blipFill>
          <a:blip r:embed="rId3"/>
          <a:stretch>
            <a:fillRect/>
          </a:stretch>
        </p:blipFill>
        <p:spPr>
          <a:xfrm>
            <a:off x="3048000" y="228600"/>
            <a:ext cx="2752725" cy="1657350"/>
          </a:xfrm>
          <a:prstGeom prst="rect">
            <a:avLst/>
          </a:prstGeom>
        </p:spPr>
      </p:pic>
      <p:pic>
        <p:nvPicPr>
          <p:cNvPr id="7" name="Picture 6"/>
          <p:cNvPicPr>
            <a:picLocks noChangeAspect="1"/>
          </p:cNvPicPr>
          <p:nvPr/>
        </p:nvPicPr>
        <p:blipFill>
          <a:blip r:embed="rId4"/>
          <a:stretch>
            <a:fillRect/>
          </a:stretch>
        </p:blipFill>
        <p:spPr>
          <a:xfrm>
            <a:off x="6172769" y="228600"/>
            <a:ext cx="2762250" cy="1676400"/>
          </a:xfrm>
          <a:prstGeom prst="rect">
            <a:avLst/>
          </a:prstGeom>
        </p:spPr>
      </p:pic>
      <p:pic>
        <p:nvPicPr>
          <p:cNvPr id="8" name="Picture 7"/>
          <p:cNvPicPr>
            <a:picLocks noChangeAspect="1"/>
          </p:cNvPicPr>
          <p:nvPr/>
        </p:nvPicPr>
        <p:blipFill>
          <a:blip r:embed="rId5"/>
          <a:stretch>
            <a:fillRect/>
          </a:stretch>
        </p:blipFill>
        <p:spPr>
          <a:xfrm>
            <a:off x="326409" y="2229134"/>
            <a:ext cx="3581400" cy="3885916"/>
          </a:xfrm>
          <a:prstGeom prst="rect">
            <a:avLst/>
          </a:prstGeom>
        </p:spPr>
      </p:pic>
      <p:pic>
        <p:nvPicPr>
          <p:cNvPr id="9" name="Picture 8"/>
          <p:cNvPicPr>
            <a:picLocks noChangeAspect="1"/>
          </p:cNvPicPr>
          <p:nvPr/>
        </p:nvPicPr>
        <p:blipFill>
          <a:blip r:embed="rId6"/>
          <a:stretch>
            <a:fillRect/>
          </a:stretch>
        </p:blipFill>
        <p:spPr>
          <a:xfrm>
            <a:off x="4039169" y="2209800"/>
            <a:ext cx="4895850" cy="3905250"/>
          </a:xfrm>
          <a:prstGeom prst="rect">
            <a:avLst/>
          </a:prstGeom>
        </p:spPr>
      </p:pic>
    </p:spTree>
    <p:extLst>
      <p:ext uri="{BB962C8B-B14F-4D97-AF65-F5344CB8AC3E}">
        <p14:creationId xmlns:p14="http://schemas.microsoft.com/office/powerpoint/2010/main" val="2828742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57200" y="1143000"/>
            <a:ext cx="2743200" cy="3657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124200" y="1143000"/>
            <a:ext cx="5610225" cy="37338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81000" y="1447800"/>
            <a:ext cx="8196118" cy="37338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92162"/>
          </a:xfrm>
        </p:spPr>
        <p:txBody>
          <a:bodyPr>
            <a:normAutofit fontScale="90000"/>
          </a:bodyPr>
          <a:lstStyle/>
          <a:p>
            <a:r>
              <a:rPr lang="en-US" b="1" dirty="0"/>
              <a:t>Third Generation (1964-1971) Integrated Circuits</a:t>
            </a:r>
            <a:br>
              <a:rPr lang="en-US" b="1" dirty="0"/>
            </a:br>
            <a:endParaRPr lang="en-US" dirty="0"/>
          </a:p>
        </p:txBody>
      </p:sp>
      <p:sp>
        <p:nvSpPr>
          <p:cNvPr id="3" name="Content Placeholder 2"/>
          <p:cNvSpPr>
            <a:spLocks noGrp="1"/>
          </p:cNvSpPr>
          <p:nvPr>
            <p:ph idx="1"/>
          </p:nvPr>
        </p:nvSpPr>
        <p:spPr>
          <a:xfrm>
            <a:off x="457200" y="1143000"/>
            <a:ext cx="8229600" cy="5410200"/>
          </a:xfrm>
        </p:spPr>
        <p:txBody>
          <a:bodyPr>
            <a:normAutofit fontScale="85000" lnSpcReduction="10000"/>
          </a:bodyPr>
          <a:lstStyle/>
          <a:p>
            <a:pPr algn="just"/>
            <a:r>
              <a:rPr lang="en-US" dirty="0"/>
              <a:t>The development of the </a:t>
            </a:r>
            <a:r>
              <a:rPr lang="en-US" dirty="0">
                <a:hlinkClick r:id="rId2"/>
              </a:rPr>
              <a:t>integrated circuit</a:t>
            </a:r>
            <a:r>
              <a:rPr lang="en-US" dirty="0"/>
              <a:t> was the hallmark of the third generation of computers. Transistors were minimized and placed on </a:t>
            </a:r>
            <a:r>
              <a:rPr lang="en-US" dirty="0">
                <a:hlinkClick r:id="rId3"/>
              </a:rPr>
              <a:t>silicon</a:t>
            </a:r>
            <a:r>
              <a:rPr lang="en-US" dirty="0"/>
              <a:t> </a:t>
            </a:r>
            <a:r>
              <a:rPr lang="en-US" dirty="0">
                <a:hlinkClick r:id="rId4"/>
              </a:rPr>
              <a:t>chips</a:t>
            </a:r>
            <a:r>
              <a:rPr lang="en-US" dirty="0"/>
              <a:t>, called </a:t>
            </a:r>
            <a:r>
              <a:rPr lang="en-US" dirty="0">
                <a:hlinkClick r:id="rId5"/>
              </a:rPr>
              <a:t>semiconductors</a:t>
            </a:r>
            <a:r>
              <a:rPr lang="en-US" dirty="0"/>
              <a:t>, which drastically increased the speed and efficiency of computers.</a:t>
            </a:r>
          </a:p>
          <a:p>
            <a:pPr algn="just"/>
            <a:r>
              <a:rPr lang="en-US" dirty="0"/>
              <a:t>Instead of punched cards and printouts, users interacted with third generation computers through </a:t>
            </a:r>
            <a:r>
              <a:rPr lang="en-US" dirty="0">
                <a:hlinkClick r:id="rId6"/>
              </a:rPr>
              <a:t>keyboards</a:t>
            </a:r>
            <a:r>
              <a:rPr lang="en-US" dirty="0"/>
              <a:t> and </a:t>
            </a:r>
            <a:r>
              <a:rPr lang="en-US" dirty="0">
                <a:hlinkClick r:id="rId7"/>
              </a:rPr>
              <a:t>monitors</a:t>
            </a:r>
            <a:r>
              <a:rPr lang="en-US" dirty="0"/>
              <a:t> and </a:t>
            </a:r>
            <a:r>
              <a:rPr lang="en-US" dirty="0">
                <a:hlinkClick r:id="rId8"/>
              </a:rPr>
              <a:t>interfaced</a:t>
            </a:r>
            <a:r>
              <a:rPr lang="en-US" dirty="0"/>
              <a:t> with an </a:t>
            </a:r>
            <a:r>
              <a:rPr lang="en-US" dirty="0">
                <a:hlinkClick r:id="rId9"/>
              </a:rPr>
              <a:t>operating system</a:t>
            </a:r>
            <a:r>
              <a:rPr lang="en-US" dirty="0"/>
              <a:t>, which allowed the device to run many different </a:t>
            </a:r>
            <a:r>
              <a:rPr lang="en-US" dirty="0">
                <a:hlinkClick r:id="rId10"/>
              </a:rPr>
              <a:t>applications</a:t>
            </a:r>
            <a:r>
              <a:rPr lang="en-US" dirty="0"/>
              <a:t> at one time with a central program that monitored the memory. Computers for the first time became accessible to a mass audience because they were smaller and cheaper than their predecessors.</a:t>
            </a:r>
          </a:p>
          <a:p>
            <a:pPr algn="just"/>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609600" y="228600"/>
            <a:ext cx="8001000" cy="6389176"/>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Sample Computers of 3</a:t>
            </a:r>
            <a:r>
              <a:rPr lang="en-US" baseline="30000" dirty="0"/>
              <a:t>rd</a:t>
            </a:r>
            <a:r>
              <a:rPr lang="en-US" dirty="0"/>
              <a:t> Gen</a:t>
            </a:r>
          </a:p>
        </p:txBody>
      </p:sp>
      <p:pic>
        <p:nvPicPr>
          <p:cNvPr id="4098" name="Picture 2"/>
          <p:cNvPicPr>
            <a:picLocks noGrp="1" noChangeAspect="1" noChangeArrowheads="1"/>
          </p:cNvPicPr>
          <p:nvPr>
            <p:ph idx="1"/>
          </p:nvPr>
        </p:nvPicPr>
        <p:blipFill>
          <a:blip r:embed="rId2"/>
          <a:srcRect/>
          <a:stretch>
            <a:fillRect/>
          </a:stretch>
        </p:blipFill>
        <p:spPr bwMode="auto">
          <a:xfrm>
            <a:off x="457200" y="1981200"/>
            <a:ext cx="8229600" cy="3171196"/>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15962"/>
          </a:xfrm>
        </p:spPr>
        <p:txBody>
          <a:bodyPr>
            <a:normAutofit fontScale="90000"/>
          </a:bodyPr>
          <a:lstStyle/>
          <a:p>
            <a:r>
              <a:rPr lang="en-US" b="1" dirty="0"/>
              <a:t>Fourth Generation (1971-Present) Microprocessors</a:t>
            </a:r>
            <a:br>
              <a:rPr lang="en-US" b="1" dirty="0"/>
            </a:br>
            <a:endParaRPr lang="en-US" dirty="0"/>
          </a:p>
        </p:txBody>
      </p:sp>
      <p:sp>
        <p:nvSpPr>
          <p:cNvPr id="3" name="Content Placeholder 2"/>
          <p:cNvSpPr>
            <a:spLocks noGrp="1"/>
          </p:cNvSpPr>
          <p:nvPr>
            <p:ph idx="1"/>
          </p:nvPr>
        </p:nvSpPr>
        <p:spPr>
          <a:xfrm>
            <a:off x="457200" y="1295400"/>
            <a:ext cx="8229600" cy="5257800"/>
          </a:xfrm>
        </p:spPr>
        <p:txBody>
          <a:bodyPr>
            <a:normAutofit fontScale="70000" lnSpcReduction="20000"/>
          </a:bodyPr>
          <a:lstStyle/>
          <a:p>
            <a:pPr algn="just"/>
            <a:r>
              <a:rPr lang="en-US" dirty="0"/>
              <a:t>The </a:t>
            </a:r>
            <a:r>
              <a:rPr lang="en-US" dirty="0">
                <a:hlinkClick r:id="rId2"/>
              </a:rPr>
              <a:t>microprocessor</a:t>
            </a:r>
            <a:r>
              <a:rPr lang="en-US" dirty="0"/>
              <a:t> brought the fourth generation of computers, as thousands of integrated circuits were built onto a single silicon chip. What in the first generation filled an entire room could now fit in the palm of the hand. The Intel 4004 chip, developed in 1971, located all the components of the computer from the </a:t>
            </a:r>
            <a:r>
              <a:rPr lang="en-US" dirty="0">
                <a:hlinkClick r:id="rId3"/>
              </a:rPr>
              <a:t>central processing unit</a:t>
            </a:r>
            <a:r>
              <a:rPr lang="en-US" dirty="0"/>
              <a:t> and memory to input/output controls on a single chip.</a:t>
            </a:r>
          </a:p>
          <a:p>
            <a:pPr algn="just"/>
            <a:r>
              <a:rPr lang="en-US" dirty="0"/>
              <a:t>In 1981 </a:t>
            </a:r>
            <a:r>
              <a:rPr lang="en-US" dirty="0">
                <a:hlinkClick r:id="rId4"/>
              </a:rPr>
              <a:t>IBM</a:t>
            </a:r>
            <a:r>
              <a:rPr lang="en-US" dirty="0"/>
              <a:t> introduced its first computer for the home user, and in 1984 </a:t>
            </a:r>
            <a:r>
              <a:rPr lang="en-US" dirty="0">
                <a:hlinkClick r:id="rId5"/>
              </a:rPr>
              <a:t>Apple</a:t>
            </a:r>
            <a:r>
              <a:rPr lang="en-US" dirty="0"/>
              <a:t> introduced the Macintosh. Microprocessors also moved out of the realm of desktop computers and into many areas of life as more and more everyday products began to use microprocessors.</a:t>
            </a:r>
          </a:p>
          <a:p>
            <a:pPr algn="just"/>
            <a:r>
              <a:rPr lang="en-US" dirty="0"/>
              <a:t>As these small computers became more powerful, they could be linked together to form networks, which eventually led to the development of the Internet. Fourth generation computers also saw the development of </a:t>
            </a:r>
            <a:r>
              <a:rPr lang="en-US" dirty="0">
                <a:hlinkClick r:id="rId6"/>
              </a:rPr>
              <a:t>GUIs</a:t>
            </a:r>
            <a:r>
              <a:rPr lang="en-US" dirty="0"/>
              <a:t>, the </a:t>
            </a:r>
            <a:r>
              <a:rPr lang="en-US" dirty="0">
                <a:hlinkClick r:id="rId7"/>
              </a:rPr>
              <a:t>mouse</a:t>
            </a:r>
            <a:r>
              <a:rPr lang="en-US" dirty="0"/>
              <a:t> and </a:t>
            </a:r>
            <a:r>
              <a:rPr lang="en-US" dirty="0">
                <a:hlinkClick r:id="rId8"/>
              </a:rPr>
              <a:t>handheld</a:t>
            </a:r>
            <a:r>
              <a:rPr lang="en-US" dirty="0"/>
              <a:t> devices.</a:t>
            </a:r>
          </a:p>
          <a:p>
            <a:pPr algn="just"/>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457200" y="381000"/>
            <a:ext cx="8305800" cy="6325117"/>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computers of 4</a:t>
            </a:r>
            <a:r>
              <a:rPr lang="en-US" baseline="30000" dirty="0"/>
              <a:t>th</a:t>
            </a:r>
            <a:r>
              <a:rPr lang="en-US" dirty="0"/>
              <a:t> Gen</a:t>
            </a:r>
          </a:p>
        </p:txBody>
      </p:sp>
      <p:pic>
        <p:nvPicPr>
          <p:cNvPr id="5122" name="Picture 2"/>
          <p:cNvPicPr>
            <a:picLocks noGrp="1" noChangeAspect="1" noChangeArrowheads="1"/>
          </p:cNvPicPr>
          <p:nvPr>
            <p:ph idx="1"/>
          </p:nvPr>
        </p:nvPicPr>
        <p:blipFill>
          <a:blip r:embed="rId2"/>
          <a:srcRect/>
          <a:stretch>
            <a:fillRect/>
          </a:stretch>
        </p:blipFill>
        <p:spPr bwMode="auto">
          <a:xfrm>
            <a:off x="609600" y="1676400"/>
            <a:ext cx="2495550" cy="17430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2895600" y="1752600"/>
            <a:ext cx="6067425" cy="1800225"/>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914400" y="3733800"/>
            <a:ext cx="1704975" cy="1533525"/>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3124200" y="3810000"/>
            <a:ext cx="2571750" cy="1619250"/>
          </a:xfrm>
          <a:prstGeom prst="rect">
            <a:avLst/>
          </a:prstGeom>
          <a:noFill/>
          <a:ln w="9525">
            <a:noFill/>
            <a:miter lim="800000"/>
            <a:headEnd/>
            <a:tailEnd/>
          </a:ln>
          <a:effectLst/>
        </p:spPr>
      </p:pic>
      <p:pic>
        <p:nvPicPr>
          <p:cNvPr id="5126" name="Picture 6"/>
          <p:cNvPicPr>
            <a:picLocks noChangeAspect="1" noChangeArrowheads="1"/>
          </p:cNvPicPr>
          <p:nvPr/>
        </p:nvPicPr>
        <p:blipFill>
          <a:blip r:embed="rId6"/>
          <a:srcRect/>
          <a:stretch>
            <a:fillRect/>
          </a:stretch>
        </p:blipFill>
        <p:spPr bwMode="auto">
          <a:xfrm>
            <a:off x="7467600" y="3657600"/>
            <a:ext cx="1485900" cy="164782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p:spPr>
        <p:txBody>
          <a:bodyPr>
            <a:normAutofit fontScale="90000"/>
          </a:bodyPr>
          <a:lstStyle/>
          <a:p>
            <a:r>
              <a:rPr lang="en-US" b="1" dirty="0"/>
              <a:t>Fifth Generation (Present and Beyond) Artificial Intelligence</a:t>
            </a:r>
            <a:br>
              <a:rPr lang="en-US" b="1" dirty="0"/>
            </a:br>
            <a:endParaRPr lang="en-US" dirty="0"/>
          </a:p>
        </p:txBody>
      </p:sp>
      <p:sp>
        <p:nvSpPr>
          <p:cNvPr id="3" name="Content Placeholder 2"/>
          <p:cNvSpPr>
            <a:spLocks noGrp="1"/>
          </p:cNvSpPr>
          <p:nvPr>
            <p:ph idx="1"/>
          </p:nvPr>
        </p:nvSpPr>
        <p:spPr>
          <a:xfrm>
            <a:off x="457200" y="1371600"/>
            <a:ext cx="8229600" cy="5486400"/>
          </a:xfrm>
        </p:spPr>
        <p:txBody>
          <a:bodyPr>
            <a:normAutofit fontScale="92500" lnSpcReduction="10000"/>
          </a:bodyPr>
          <a:lstStyle/>
          <a:p>
            <a:pPr algn="just"/>
            <a:r>
              <a:rPr lang="en-US" dirty="0"/>
              <a:t>Fifth generation computing devices, based on </a:t>
            </a:r>
            <a:r>
              <a:rPr lang="en-US" dirty="0">
                <a:hlinkClick r:id="rId2"/>
              </a:rPr>
              <a:t>artificial intelligence</a:t>
            </a:r>
            <a:r>
              <a:rPr lang="en-US" dirty="0"/>
              <a:t>, are still in development, though there are some applications, such as </a:t>
            </a:r>
            <a:r>
              <a:rPr lang="en-US" dirty="0">
                <a:hlinkClick r:id="rId3"/>
              </a:rPr>
              <a:t>voice recognition</a:t>
            </a:r>
            <a:r>
              <a:rPr lang="en-US" dirty="0"/>
              <a:t>, that are being used today. The use of </a:t>
            </a:r>
            <a:r>
              <a:rPr lang="en-US" dirty="0">
                <a:hlinkClick r:id="rId4"/>
              </a:rPr>
              <a:t>parallel processing</a:t>
            </a:r>
            <a:r>
              <a:rPr lang="en-US" dirty="0"/>
              <a:t> and superconductors is helping to make artificial intelligence a reality. </a:t>
            </a:r>
            <a:r>
              <a:rPr lang="en-US" dirty="0">
                <a:hlinkClick r:id="rId5"/>
              </a:rPr>
              <a:t>Quantum computation</a:t>
            </a:r>
            <a:r>
              <a:rPr lang="en-US" dirty="0"/>
              <a:t> and molecular and </a:t>
            </a:r>
            <a:r>
              <a:rPr lang="en-US" dirty="0">
                <a:hlinkClick r:id="rId6"/>
              </a:rPr>
              <a:t>nanotechnology</a:t>
            </a:r>
            <a:r>
              <a:rPr lang="en-US" dirty="0"/>
              <a:t> will radically change the face of computers in years to come. The goal of fifth-generation computing is to develop devices that respond to </a:t>
            </a:r>
            <a:r>
              <a:rPr lang="en-US" dirty="0">
                <a:hlinkClick r:id="rId7"/>
              </a:rPr>
              <a:t>natural language</a:t>
            </a:r>
            <a:r>
              <a:rPr lang="en-US" dirty="0"/>
              <a:t> input and are capable of learning and self-organization.</a:t>
            </a:r>
          </a:p>
          <a:p>
            <a:pPr algn="just"/>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381000" y="457200"/>
            <a:ext cx="8326012" cy="59436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For Fun ……………. </a:t>
            </a:r>
            <a:r>
              <a:rPr lang="en-US" dirty="0">
                <a:sym typeface="Wingdings" panose="05000000000000000000" pitchFamily="2" charset="2"/>
              </a:rPr>
              <a:t></a:t>
            </a:r>
            <a:endParaRPr lang="en-US" dirty="0"/>
          </a:p>
        </p:txBody>
      </p:sp>
      <p:pic>
        <p:nvPicPr>
          <p:cNvPr id="4" name="Content Placeholder 3"/>
          <p:cNvPicPr>
            <a:picLocks noGrp="1" noChangeAspect="1"/>
          </p:cNvPicPr>
          <p:nvPr>
            <p:ph idx="1"/>
          </p:nvPr>
        </p:nvPicPr>
        <p:blipFill>
          <a:blip r:embed="rId2"/>
          <a:stretch>
            <a:fillRect/>
          </a:stretch>
        </p:blipFill>
        <p:spPr>
          <a:xfrm>
            <a:off x="609600" y="1676400"/>
            <a:ext cx="7924800" cy="4724400"/>
          </a:xfrm>
          <a:prstGeom prst="rect">
            <a:avLst/>
          </a:prstGeom>
        </p:spPr>
      </p:pic>
    </p:spTree>
    <p:extLst>
      <p:ext uri="{BB962C8B-B14F-4D97-AF65-F5344CB8AC3E}">
        <p14:creationId xmlns:p14="http://schemas.microsoft.com/office/powerpoint/2010/main" val="3386115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not in our chapter …….</a:t>
            </a:r>
          </a:p>
        </p:txBody>
      </p:sp>
      <p:pic>
        <p:nvPicPr>
          <p:cNvPr id="6146" name="Picture 2"/>
          <p:cNvPicPr>
            <a:picLocks noGrp="1" noChangeAspect="1" noChangeArrowheads="1"/>
          </p:cNvPicPr>
          <p:nvPr>
            <p:ph idx="1"/>
          </p:nvPr>
        </p:nvPicPr>
        <p:blipFill>
          <a:blip r:embed="rId2"/>
          <a:srcRect/>
          <a:stretch>
            <a:fillRect/>
          </a:stretch>
        </p:blipFill>
        <p:spPr bwMode="auto">
          <a:xfrm>
            <a:off x="457200" y="1676400"/>
            <a:ext cx="8229600" cy="1406886"/>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457200" y="3276600"/>
            <a:ext cx="2695575" cy="1800225"/>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3124200" y="3352800"/>
            <a:ext cx="5791200" cy="18288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Computer Hardware Review</a:t>
            </a:r>
          </a:p>
        </p:txBody>
      </p:sp>
      <p:sp>
        <p:nvSpPr>
          <p:cNvPr id="3" name="Content Placeholder 2"/>
          <p:cNvSpPr>
            <a:spLocks noGrp="1"/>
          </p:cNvSpPr>
          <p:nvPr>
            <p:ph idx="1"/>
          </p:nvPr>
        </p:nvSpPr>
        <p:spPr>
          <a:xfrm>
            <a:off x="152400" y="1066800"/>
            <a:ext cx="8839200" cy="5410200"/>
          </a:xfrm>
        </p:spPr>
        <p:txBody>
          <a:bodyPr>
            <a:normAutofit fontScale="92500"/>
          </a:bodyPr>
          <a:lstStyle/>
          <a:p>
            <a:pPr algn="just">
              <a:buNone/>
            </a:pPr>
            <a:r>
              <a:rPr lang="en-US" dirty="0"/>
              <a:t>	An OS is intimately tied to the hardware of the computer it runs on. It extends the computer’s instruction set and manages its resources.  To work, it must know a great deal about the hardware, at least about how the hardware appears to the programmer. For this reason, let us briefly review computer hardware as found in modern personal computers. After that, we can start getting into the details of what OS do and how they work. Some of the components are mentioned below: </a:t>
            </a:r>
          </a:p>
          <a:p>
            <a:pPr algn="just">
              <a:buNone/>
            </a:pPr>
            <a:r>
              <a:rPr lang="en-US" dirty="0"/>
              <a:t>	</a:t>
            </a:r>
            <a:r>
              <a:rPr lang="en-US" dirty="0">
                <a:solidFill>
                  <a:srgbClr val="FF0000"/>
                </a:solidFill>
              </a:rPr>
              <a:t>CPU – Memory --- Monitor – Keyboard – Printer -- HD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Processors </a:t>
            </a:r>
          </a:p>
        </p:txBody>
      </p:sp>
      <p:sp>
        <p:nvSpPr>
          <p:cNvPr id="3" name="Content Placeholder 2"/>
          <p:cNvSpPr>
            <a:spLocks noGrp="1"/>
          </p:cNvSpPr>
          <p:nvPr>
            <p:ph idx="1"/>
          </p:nvPr>
        </p:nvSpPr>
        <p:spPr>
          <a:xfrm>
            <a:off x="457200" y="1066800"/>
            <a:ext cx="8229600" cy="5486400"/>
          </a:xfrm>
        </p:spPr>
        <p:txBody>
          <a:bodyPr>
            <a:normAutofit fontScale="85000" lnSpcReduction="10000"/>
          </a:bodyPr>
          <a:lstStyle/>
          <a:p>
            <a:pPr algn="just"/>
            <a:r>
              <a:rPr lang="en-US" dirty="0"/>
              <a:t>A processor is the logic circuit that responds to and processes the basic </a:t>
            </a:r>
            <a:r>
              <a:rPr lang="en-US" dirty="0">
                <a:hlinkClick r:id="rId2"/>
              </a:rPr>
              <a:t>instruction</a:t>
            </a:r>
            <a:r>
              <a:rPr lang="en-US" dirty="0"/>
              <a:t>s that drive a computer. </a:t>
            </a:r>
          </a:p>
          <a:p>
            <a:pPr algn="just"/>
            <a:r>
              <a:rPr lang="en-US" dirty="0"/>
              <a:t>The term processor has generally replaced the term central processing unit (</a:t>
            </a:r>
            <a:r>
              <a:rPr lang="en-US" dirty="0">
                <a:hlinkClick r:id="rId3"/>
              </a:rPr>
              <a:t>CPU</a:t>
            </a:r>
            <a:r>
              <a:rPr lang="en-US" dirty="0"/>
              <a:t>). The processor in a personal computer or embedded in small devices is often called a microprocessor. 	</a:t>
            </a:r>
          </a:p>
          <a:p>
            <a:pPr algn="just">
              <a:buNone/>
            </a:pPr>
            <a:r>
              <a:rPr lang="en-US" dirty="0"/>
              <a:t>	The “Brain” of the computer is the CPU.  It fetches instructions from memory and executes them. The basic cycle of every CPU is to fetch the first instruction from memory, decode, and execute subsequent instructions. The cycle is repeated until the program finishes. In this way, programs are carried out. Each CPU has a specific set of instructions that it can execute.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normAutofit/>
          </a:bodyPr>
          <a:lstStyle/>
          <a:p>
            <a:pPr algn="ctr">
              <a:buNone/>
            </a:pPr>
            <a:r>
              <a:rPr lang="en-US" sz="4400" b="1" dirty="0"/>
              <a:t>Memory</a:t>
            </a:r>
          </a:p>
          <a:p>
            <a:pPr algn="just">
              <a:buNone/>
            </a:pPr>
            <a:r>
              <a:rPr lang="en-US" sz="2700" dirty="0"/>
              <a:t>	The second major component in any computer is the memory. Ideally, a memory should be extremely fast (faster than executing an instruction so the CPU is not held up by the memory) abundantly large and dirt cheap. No current technology satisfies all of these goals, so a different approach is taken. The memory system is constructed as a hierarchy of layers as shown in </a:t>
            </a:r>
            <a:r>
              <a:rPr lang="en-US" sz="2700" dirty="0">
                <a:solidFill>
                  <a:srgbClr val="FF0000"/>
                </a:solidFill>
              </a:rPr>
              <a:t>fig below</a:t>
            </a:r>
            <a:r>
              <a:rPr lang="en-US" sz="2700" dirty="0"/>
              <a:t>. The top layers have higher speed, smaller capacity and greater cost per bit than the lower ones, often by factors of a billion or more.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rmAutofit fontScale="85000" lnSpcReduction="10000"/>
          </a:bodyPr>
          <a:lstStyle/>
          <a:p>
            <a:pPr algn="just">
              <a:buNone/>
            </a:pPr>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buNone/>
            </a:pPr>
            <a:r>
              <a:rPr lang="en-US" dirty="0"/>
              <a:t>	The top layer consists of the registers of internal CPU. They are made of the same material as the CPU and are thus just as fast as the CPU. Consequently, there is no delay in accessing them. The storage capacity available in them is typically 32 x 32 bits on a 32-bit CPU and 64 on 64 bit CPU. Less than 1 KB in both cases. </a:t>
            </a:r>
          </a:p>
          <a:p>
            <a:pPr algn="just"/>
            <a:endParaRPr lang="en-US" dirty="0"/>
          </a:p>
        </p:txBody>
      </p:sp>
      <p:pic>
        <p:nvPicPr>
          <p:cNvPr id="12291" name="Picture 3"/>
          <p:cNvPicPr>
            <a:picLocks noChangeAspect="1" noChangeArrowheads="1"/>
          </p:cNvPicPr>
          <p:nvPr/>
        </p:nvPicPr>
        <p:blipFill>
          <a:blip r:embed="rId2"/>
          <a:srcRect/>
          <a:stretch>
            <a:fillRect/>
          </a:stretch>
        </p:blipFill>
        <p:spPr bwMode="auto">
          <a:xfrm>
            <a:off x="685800" y="533400"/>
            <a:ext cx="7924800" cy="35052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lstStyle/>
          <a:p>
            <a:pPr algn="just">
              <a:buNone/>
            </a:pPr>
            <a:r>
              <a:rPr lang="en-US" dirty="0"/>
              <a:t>	Every computer has some main memory that it uses to hold executing programs. In a very simple OS, only one program at a time is in memory. To run a second program, the first one has to be removed and the second one placed in memory. </a:t>
            </a:r>
          </a:p>
          <a:p>
            <a:pPr algn="just">
              <a:buNone/>
            </a:pPr>
            <a:r>
              <a:rPr lang="en-US" dirty="0"/>
              <a:t>	more sophisticated OS allows multiple programs to be in memory at the same time. To keep them from interfering with one another (and with OS), some kind of protection mechanism is needed.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Cache Memory</a:t>
            </a:r>
          </a:p>
        </p:txBody>
      </p:sp>
      <p:sp>
        <p:nvSpPr>
          <p:cNvPr id="3" name="Content Placeholder 2"/>
          <p:cNvSpPr>
            <a:spLocks noGrp="1"/>
          </p:cNvSpPr>
          <p:nvPr>
            <p:ph idx="1"/>
          </p:nvPr>
        </p:nvSpPr>
        <p:spPr>
          <a:xfrm>
            <a:off x="457200" y="914400"/>
            <a:ext cx="8229600" cy="5715000"/>
          </a:xfrm>
        </p:spPr>
        <p:txBody>
          <a:bodyPr>
            <a:normAutofit lnSpcReduction="10000"/>
          </a:bodyPr>
          <a:lstStyle/>
          <a:p>
            <a:pPr algn="just">
              <a:buNone/>
            </a:pPr>
            <a:r>
              <a:rPr lang="en-US" dirty="0"/>
              <a:t>	A collection of items of the same type stored in a hidden or inaccessible place.</a:t>
            </a:r>
          </a:p>
          <a:p>
            <a:pPr algn="just">
              <a:buNone/>
            </a:pPr>
            <a:r>
              <a:rPr lang="en-US" dirty="0"/>
              <a:t>	An auxiliary memory from which high-speed retrieval is possible.</a:t>
            </a:r>
          </a:p>
          <a:p>
            <a:pPr algn="just">
              <a:buNone/>
            </a:pPr>
            <a:r>
              <a:rPr lang="en-US" dirty="0"/>
              <a:t>	</a:t>
            </a:r>
            <a:r>
              <a:rPr lang="en-US" dirty="0" err="1"/>
              <a:t>Youtube</a:t>
            </a:r>
            <a:r>
              <a:rPr lang="en-US" dirty="0"/>
              <a:t>, .</a:t>
            </a:r>
            <a:r>
              <a:rPr lang="en-US" dirty="0" err="1"/>
              <a:t>np</a:t>
            </a:r>
            <a:r>
              <a:rPr lang="en-US" dirty="0"/>
              <a:t>, ……. Sort of EX.</a:t>
            </a:r>
          </a:p>
          <a:p>
            <a:pPr algn="just">
              <a:buNone/>
            </a:pPr>
            <a:r>
              <a:rPr lang="en-US" dirty="0"/>
              <a:t>	Next comes the cache memory, which is mostly controlled by the hardware. Main memory is divided up into cache lines, typically 64 bytes, with addresses 0 to 63 in cache line 0, addresses 64 to 127 in cache line 1 and so 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dirty="0"/>
              <a:t>Go </a:t>
            </a:r>
            <a:r>
              <a:rPr lang="en-US" dirty="0" err="1"/>
              <a:t>urself</a:t>
            </a:r>
            <a:r>
              <a:rPr lang="en-US" dirty="0"/>
              <a:t> …..</a:t>
            </a:r>
          </a:p>
        </p:txBody>
      </p:sp>
      <p:sp>
        <p:nvSpPr>
          <p:cNvPr id="3" name="Content Placeholder 2"/>
          <p:cNvSpPr>
            <a:spLocks noGrp="1"/>
          </p:cNvSpPr>
          <p:nvPr>
            <p:ph idx="1"/>
          </p:nvPr>
        </p:nvSpPr>
        <p:spPr>
          <a:xfrm>
            <a:off x="457200" y="762000"/>
            <a:ext cx="8229600" cy="6096000"/>
          </a:xfrm>
        </p:spPr>
        <p:txBody>
          <a:bodyPr>
            <a:normAutofit fontScale="62500" lnSpcReduction="20000"/>
          </a:bodyPr>
          <a:lstStyle/>
          <a:p>
            <a:pPr algn="just"/>
            <a:r>
              <a:rPr lang="en-US" dirty="0"/>
              <a:t>Cache memory, also called CPU memory, is random access memory (</a:t>
            </a:r>
            <a:r>
              <a:rPr lang="en-US" dirty="0">
                <a:hlinkClick r:id="rId2"/>
              </a:rPr>
              <a:t>RAM</a:t>
            </a:r>
            <a:r>
              <a:rPr lang="en-US" dirty="0"/>
              <a:t>) that a computer </a:t>
            </a:r>
            <a:r>
              <a:rPr lang="en-US" dirty="0">
                <a:hlinkClick r:id="rId3"/>
              </a:rPr>
              <a:t>microprocessor</a:t>
            </a:r>
            <a:r>
              <a:rPr lang="en-US" dirty="0"/>
              <a:t> can access more quickly than it can access regular RAM. This </a:t>
            </a:r>
            <a:r>
              <a:rPr lang="en-US" dirty="0">
                <a:hlinkClick r:id="rId4"/>
              </a:rPr>
              <a:t>memory</a:t>
            </a:r>
            <a:r>
              <a:rPr lang="en-US" dirty="0"/>
              <a:t> is typically integrated directly with the </a:t>
            </a:r>
            <a:r>
              <a:rPr lang="en-US" dirty="0">
                <a:hlinkClick r:id="rId5"/>
              </a:rPr>
              <a:t>CPU</a:t>
            </a:r>
            <a:r>
              <a:rPr lang="en-US" dirty="0"/>
              <a:t> chip or placed on a separate </a:t>
            </a:r>
            <a:r>
              <a:rPr lang="en-US" dirty="0">
                <a:hlinkClick r:id="rId6"/>
              </a:rPr>
              <a:t>chip</a:t>
            </a:r>
            <a:r>
              <a:rPr lang="en-US" dirty="0"/>
              <a:t> that has a separate </a:t>
            </a:r>
            <a:r>
              <a:rPr lang="en-US" dirty="0">
                <a:hlinkClick r:id="rId7"/>
              </a:rPr>
              <a:t>bus</a:t>
            </a:r>
            <a:r>
              <a:rPr lang="en-US" dirty="0"/>
              <a:t> interconnect with the CPU.</a:t>
            </a:r>
          </a:p>
          <a:p>
            <a:pPr algn="just"/>
            <a:r>
              <a:rPr lang="en-US" dirty="0"/>
              <a:t>The basic purpose of cache memory is to store </a:t>
            </a:r>
            <a:r>
              <a:rPr lang="en-US" dirty="0">
                <a:hlinkClick r:id="rId8"/>
              </a:rPr>
              <a:t>program</a:t>
            </a:r>
            <a:r>
              <a:rPr lang="en-US" dirty="0"/>
              <a:t> </a:t>
            </a:r>
            <a:r>
              <a:rPr lang="en-US" dirty="0">
                <a:hlinkClick r:id="rId9"/>
              </a:rPr>
              <a:t>instructions</a:t>
            </a:r>
            <a:r>
              <a:rPr lang="en-US" dirty="0"/>
              <a:t> that are frequently re-referenced by </a:t>
            </a:r>
            <a:r>
              <a:rPr lang="en-US" dirty="0">
                <a:hlinkClick r:id="rId10"/>
              </a:rPr>
              <a:t>software</a:t>
            </a:r>
            <a:r>
              <a:rPr lang="en-US" dirty="0"/>
              <a:t> during operation. Fast </a:t>
            </a:r>
            <a:r>
              <a:rPr lang="en-US" dirty="0">
                <a:hlinkClick r:id="rId11"/>
              </a:rPr>
              <a:t>access</a:t>
            </a:r>
            <a:r>
              <a:rPr lang="en-US" dirty="0"/>
              <a:t> to these instructions increases the overall speed of the software program.</a:t>
            </a:r>
          </a:p>
          <a:p>
            <a:pPr algn="just"/>
            <a:r>
              <a:rPr lang="en-US" dirty="0"/>
              <a:t>As the microprocessor processes </a:t>
            </a:r>
            <a:r>
              <a:rPr lang="en-US" dirty="0">
                <a:hlinkClick r:id="rId12"/>
              </a:rPr>
              <a:t>data</a:t>
            </a:r>
            <a:r>
              <a:rPr lang="en-US" dirty="0"/>
              <a:t>, it looks first in the cache memory; if it finds the instructions there (from a previous reading of data), it does not have to do a more time-consuming reading of data from larger memory or other data </a:t>
            </a:r>
            <a:r>
              <a:rPr lang="en-US" dirty="0">
                <a:hlinkClick r:id="rId13"/>
              </a:rPr>
              <a:t>storage</a:t>
            </a:r>
            <a:r>
              <a:rPr lang="en-US" dirty="0"/>
              <a:t> </a:t>
            </a:r>
            <a:r>
              <a:rPr lang="en-US" dirty="0">
                <a:hlinkClick r:id="rId14"/>
              </a:rPr>
              <a:t>devices</a:t>
            </a:r>
            <a:r>
              <a:rPr lang="en-US" dirty="0"/>
              <a:t>.</a:t>
            </a:r>
          </a:p>
          <a:p>
            <a:pPr algn="just"/>
            <a:r>
              <a:rPr lang="en-US" dirty="0"/>
              <a:t>Most programs use very few resources once they have been opened and operated for a time, mainly because frequently re-referenced instructions tend to be </a:t>
            </a:r>
            <a:r>
              <a:rPr lang="en-US" dirty="0">
                <a:hlinkClick r:id="rId15"/>
              </a:rPr>
              <a:t>cached</a:t>
            </a:r>
            <a:r>
              <a:rPr lang="en-US" dirty="0"/>
              <a:t>. This explains why measurements of </a:t>
            </a:r>
            <a:r>
              <a:rPr lang="en-US" dirty="0">
                <a:hlinkClick r:id="rId16"/>
              </a:rPr>
              <a:t>system</a:t>
            </a:r>
            <a:r>
              <a:rPr lang="en-US" dirty="0"/>
              <a:t> </a:t>
            </a:r>
            <a:r>
              <a:rPr lang="en-US" dirty="0">
                <a:hlinkClick r:id="rId17"/>
              </a:rPr>
              <a:t>performance</a:t>
            </a:r>
            <a:r>
              <a:rPr lang="en-US" dirty="0"/>
              <a:t> in </a:t>
            </a:r>
            <a:r>
              <a:rPr lang="en-US" dirty="0">
                <a:hlinkClick r:id="rId18"/>
              </a:rPr>
              <a:t>computers</a:t>
            </a:r>
            <a:r>
              <a:rPr lang="en-US" dirty="0"/>
              <a:t> with slower </a:t>
            </a:r>
            <a:r>
              <a:rPr lang="en-US" dirty="0">
                <a:hlinkClick r:id="rId19"/>
              </a:rPr>
              <a:t>processors</a:t>
            </a:r>
            <a:r>
              <a:rPr lang="en-US" dirty="0"/>
              <a:t> but larger caches tend to be faster than measurements of system performance in computers with faster processors but more limited cache space.</a:t>
            </a:r>
          </a:p>
          <a:p>
            <a:pPr algn="just"/>
            <a:r>
              <a:rPr lang="en-US" dirty="0"/>
              <a:t>Multi-tier or multilevel </a:t>
            </a:r>
            <a:r>
              <a:rPr lang="en-US" dirty="0">
                <a:hlinkClick r:id="rId20"/>
              </a:rPr>
              <a:t>caching</a:t>
            </a:r>
            <a:r>
              <a:rPr lang="en-US" dirty="0"/>
              <a:t> has become popular in </a:t>
            </a:r>
            <a:r>
              <a:rPr lang="en-US" dirty="0">
                <a:hlinkClick r:id="rId21"/>
              </a:rPr>
              <a:t>server</a:t>
            </a:r>
            <a:r>
              <a:rPr lang="en-US" dirty="0"/>
              <a:t> and </a:t>
            </a:r>
            <a:r>
              <a:rPr lang="en-US" dirty="0">
                <a:hlinkClick r:id="rId22"/>
              </a:rPr>
              <a:t>desktop</a:t>
            </a:r>
            <a:r>
              <a:rPr lang="en-US" dirty="0"/>
              <a:t> architectures, with different levels providing greater efficiency through managed </a:t>
            </a:r>
            <a:r>
              <a:rPr lang="en-US" dirty="0" err="1">
                <a:hlinkClick r:id="rId23"/>
              </a:rPr>
              <a:t>tiering</a:t>
            </a:r>
            <a:r>
              <a:rPr lang="en-US" dirty="0"/>
              <a:t>. Simply put, the less frequently access is made to certain data or instructions, the lower down the cache level the data or instructions are written.</a:t>
            </a:r>
          </a:p>
          <a:p>
            <a:pPr algn="just"/>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Sample Example</a:t>
            </a:r>
          </a:p>
        </p:txBody>
      </p:sp>
      <p:pic>
        <p:nvPicPr>
          <p:cNvPr id="1026" name="Picture 2"/>
          <p:cNvPicPr>
            <a:picLocks noGrp="1" noChangeAspect="1" noChangeArrowheads="1"/>
          </p:cNvPicPr>
          <p:nvPr>
            <p:ph idx="1"/>
          </p:nvPr>
        </p:nvPicPr>
        <p:blipFill>
          <a:blip r:embed="rId2"/>
          <a:srcRect/>
          <a:stretch>
            <a:fillRect/>
          </a:stretch>
        </p:blipFill>
        <p:spPr bwMode="auto">
          <a:xfrm>
            <a:off x="1143000" y="1219200"/>
            <a:ext cx="6705600" cy="5424608"/>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Next: Operating System Concept</a:t>
            </a:r>
          </a:p>
        </p:txBody>
      </p:sp>
      <p:sp>
        <p:nvSpPr>
          <p:cNvPr id="3" name="Content Placeholder 2"/>
          <p:cNvSpPr>
            <a:spLocks noGrp="1"/>
          </p:cNvSpPr>
          <p:nvPr>
            <p:ph idx="1"/>
          </p:nvPr>
        </p:nvSpPr>
        <p:spPr/>
        <p:txBody>
          <a:bodyPr/>
          <a:lstStyle/>
          <a:p>
            <a:r>
              <a:rPr lang="en-US" dirty="0"/>
              <a:t>Real-Time &amp; Time Sharing</a:t>
            </a:r>
          </a:p>
          <a:p>
            <a:r>
              <a:rPr lang="en-US" dirty="0"/>
              <a:t>Mainframe Operating System</a:t>
            </a:r>
          </a:p>
          <a:p>
            <a:r>
              <a:rPr lang="en-US" dirty="0"/>
              <a:t>Personal Computer (PC) OS</a:t>
            </a:r>
          </a:p>
          <a:p>
            <a:r>
              <a:rPr lang="en-US" dirty="0"/>
              <a:t>Introduction to System Calls</a:t>
            </a:r>
          </a:p>
          <a:p>
            <a:r>
              <a:rPr lang="en-US" dirty="0"/>
              <a:t>The Shell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What is OS ?</a:t>
            </a:r>
          </a:p>
        </p:txBody>
      </p:sp>
      <p:sp>
        <p:nvSpPr>
          <p:cNvPr id="3" name="Content Placeholder 2"/>
          <p:cNvSpPr>
            <a:spLocks noGrp="1"/>
          </p:cNvSpPr>
          <p:nvPr>
            <p:ph idx="1"/>
          </p:nvPr>
        </p:nvSpPr>
        <p:spPr>
          <a:xfrm>
            <a:off x="457200" y="1066800"/>
            <a:ext cx="8229600" cy="5486400"/>
          </a:xfrm>
        </p:spPr>
        <p:txBody>
          <a:bodyPr>
            <a:normAutofit lnSpcReduction="10000"/>
          </a:bodyPr>
          <a:lstStyle/>
          <a:p>
            <a:pPr algn="just"/>
            <a:r>
              <a:rPr lang="en-US" b="1" dirty="0">
                <a:solidFill>
                  <a:schemeClr val="tx1">
                    <a:lumMod val="75000"/>
                    <a:lumOff val="25000"/>
                  </a:schemeClr>
                </a:solidFill>
              </a:rPr>
              <a:t>Operating systems</a:t>
            </a:r>
            <a:r>
              <a:rPr lang="en-US" dirty="0">
                <a:solidFill>
                  <a:schemeClr val="tx1">
                    <a:lumMod val="75000"/>
                    <a:lumOff val="25000"/>
                  </a:schemeClr>
                </a:solidFill>
              </a:rPr>
              <a:t> perform </a:t>
            </a:r>
            <a:r>
              <a:rPr lang="en-US" b="1" dirty="0">
                <a:solidFill>
                  <a:schemeClr val="tx1">
                    <a:lumMod val="75000"/>
                    <a:lumOff val="25000"/>
                  </a:schemeClr>
                </a:solidFill>
              </a:rPr>
              <a:t>basic</a:t>
            </a:r>
            <a:r>
              <a:rPr lang="en-US" dirty="0">
                <a:solidFill>
                  <a:schemeClr val="tx1">
                    <a:lumMod val="75000"/>
                    <a:lumOff val="25000"/>
                  </a:schemeClr>
                </a:solidFill>
              </a:rPr>
              <a:t> tasks, such as recognizing input from the keyboard, sending output to the display screen, keeping track of files and directories on the disk, and controlling peripheral devices such as disk drives and printers.</a:t>
            </a:r>
          </a:p>
          <a:p>
            <a:pPr algn="just"/>
            <a:r>
              <a:rPr lang="en-US" dirty="0">
                <a:solidFill>
                  <a:schemeClr val="tx1">
                    <a:lumMod val="75000"/>
                    <a:lumOff val="25000"/>
                  </a:schemeClr>
                </a:solidFill>
              </a:rPr>
              <a:t>An </a:t>
            </a:r>
            <a:r>
              <a:rPr lang="en-US" b="1" dirty="0">
                <a:solidFill>
                  <a:schemeClr val="tx1">
                    <a:lumMod val="75000"/>
                    <a:lumOff val="25000"/>
                  </a:schemeClr>
                </a:solidFill>
              </a:rPr>
              <a:t>operating system</a:t>
            </a:r>
            <a:r>
              <a:rPr lang="en-US" dirty="0">
                <a:solidFill>
                  <a:schemeClr val="tx1">
                    <a:lumMod val="75000"/>
                    <a:lumOff val="25000"/>
                  </a:schemeClr>
                </a:solidFill>
              </a:rPr>
              <a:t> (also called an </a:t>
            </a:r>
            <a:r>
              <a:rPr lang="en-US" b="1" dirty="0">
                <a:solidFill>
                  <a:schemeClr val="tx1">
                    <a:lumMod val="75000"/>
                    <a:lumOff val="25000"/>
                  </a:schemeClr>
                </a:solidFill>
              </a:rPr>
              <a:t>OS</a:t>
            </a:r>
            <a:r>
              <a:rPr lang="en-US" dirty="0">
                <a:solidFill>
                  <a:schemeClr val="tx1">
                    <a:lumMod val="75000"/>
                    <a:lumOff val="25000"/>
                  </a:schemeClr>
                </a:solidFill>
              </a:rPr>
              <a:t>) is a piece of </a:t>
            </a:r>
            <a:r>
              <a:rPr lang="en-US" dirty="0">
                <a:solidFill>
                  <a:schemeClr val="tx1">
                    <a:lumMod val="75000"/>
                    <a:lumOff val="25000"/>
                  </a:schemeClr>
                </a:solidFill>
                <a:hlinkClick r:id="rId2" tooltip="Software"/>
              </a:rPr>
              <a:t>software</a:t>
            </a:r>
            <a:r>
              <a:rPr lang="en-US" dirty="0">
                <a:solidFill>
                  <a:schemeClr val="tx1">
                    <a:lumMod val="75000"/>
                    <a:lumOff val="25000"/>
                  </a:schemeClr>
                </a:solidFill>
              </a:rPr>
              <a:t> that is needed to run the programs on a </a:t>
            </a:r>
            <a:r>
              <a:rPr lang="en-US" dirty="0">
                <a:solidFill>
                  <a:schemeClr val="tx1">
                    <a:lumMod val="75000"/>
                    <a:lumOff val="25000"/>
                  </a:schemeClr>
                </a:solidFill>
                <a:hlinkClick r:id="rId3" tooltip="Computer"/>
              </a:rPr>
              <a:t>computer</a:t>
            </a:r>
            <a:r>
              <a:rPr lang="en-US" dirty="0">
                <a:solidFill>
                  <a:schemeClr val="tx1">
                    <a:lumMod val="75000"/>
                    <a:lumOff val="25000"/>
                  </a:schemeClr>
                </a:solidFill>
              </a:rPr>
              <a:t>. The </a:t>
            </a:r>
            <a:r>
              <a:rPr lang="en-US" dirty="0">
                <a:solidFill>
                  <a:schemeClr val="tx1">
                    <a:lumMod val="75000"/>
                    <a:lumOff val="25000"/>
                  </a:schemeClr>
                </a:solidFill>
                <a:hlinkClick r:id="rId2" tooltip="Software"/>
              </a:rPr>
              <a:t>programs</a:t>
            </a:r>
            <a:r>
              <a:rPr lang="en-US" dirty="0">
                <a:solidFill>
                  <a:schemeClr val="tx1">
                    <a:lumMod val="75000"/>
                    <a:lumOff val="25000"/>
                  </a:schemeClr>
                </a:solidFill>
              </a:rPr>
              <a:t> that run on an operating system talk to the </a:t>
            </a:r>
            <a:r>
              <a:rPr lang="en-US" dirty="0">
                <a:solidFill>
                  <a:schemeClr val="tx1">
                    <a:lumMod val="75000"/>
                    <a:lumOff val="25000"/>
                  </a:schemeClr>
                </a:solidFill>
                <a:hlinkClick r:id="rId4" tooltip="Computer hardware"/>
              </a:rPr>
              <a:t>hardware</a:t>
            </a:r>
            <a:r>
              <a:rPr lang="en-US" dirty="0">
                <a:solidFill>
                  <a:schemeClr val="tx1">
                    <a:lumMod val="75000"/>
                    <a:lumOff val="25000"/>
                  </a:schemeClr>
                </a:solidFill>
              </a:rPr>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Time and Time shared </a:t>
            </a:r>
          </a:p>
        </p:txBody>
      </p:sp>
      <p:sp>
        <p:nvSpPr>
          <p:cNvPr id="3" name="Content Placeholder 2"/>
          <p:cNvSpPr>
            <a:spLocks noGrp="1"/>
          </p:cNvSpPr>
          <p:nvPr>
            <p:ph idx="1"/>
          </p:nvPr>
        </p:nvSpPr>
        <p:spPr/>
        <p:txBody>
          <a:bodyPr/>
          <a:lstStyle/>
          <a:p>
            <a:pPr algn="just"/>
            <a:r>
              <a:rPr lang="en-US" dirty="0"/>
              <a:t>Both </a:t>
            </a:r>
            <a:r>
              <a:rPr lang="en-US" b="1" dirty="0"/>
              <a:t>time sharing and real time operating system</a:t>
            </a:r>
            <a:r>
              <a:rPr lang="en-US" dirty="0"/>
              <a:t> are used for the effective utilization of resources such that it reduces the spare time of </a:t>
            </a:r>
            <a:r>
              <a:rPr lang="en-US" b="1" dirty="0"/>
              <a:t>CPU</a:t>
            </a:r>
            <a:r>
              <a:rPr lang="en-US" dirty="0"/>
              <a:t> but both of them allows the users to work on the some </a:t>
            </a:r>
            <a:r>
              <a:rPr lang="en-US" b="1" dirty="0"/>
              <a:t>CPU</a:t>
            </a:r>
            <a:r>
              <a:rPr lang="en-US" dirty="0"/>
              <a:t> at same time using time slot which provides equal time intervals for various process for their execution. But, still both of them are different from each other which is explained below as follows-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629400"/>
          </a:xfrm>
        </p:spPr>
        <p:txBody>
          <a:bodyPr>
            <a:normAutofit fontScale="77500" lnSpcReduction="20000"/>
          </a:bodyPr>
          <a:lstStyle/>
          <a:p>
            <a:pPr algn="just"/>
            <a:endParaRPr lang="en-US" dirty="0"/>
          </a:p>
          <a:p>
            <a:pPr algn="just">
              <a:buNone/>
            </a:pPr>
            <a:r>
              <a:rPr lang="en-US" dirty="0"/>
              <a:t>	In </a:t>
            </a:r>
            <a:r>
              <a:rPr lang="en-US" b="1" dirty="0"/>
              <a:t>time sharing operating system</a:t>
            </a:r>
            <a:r>
              <a:rPr lang="en-US" dirty="0"/>
              <a:t>, equal time slots are provided to processor for execution of programs which also leads to the </a:t>
            </a:r>
            <a:r>
              <a:rPr lang="en-US" b="1" dirty="0"/>
              <a:t>context switching</a:t>
            </a:r>
            <a:r>
              <a:rPr lang="en-US" dirty="0"/>
              <a:t>, in which process shifts control from one to another. In case any process does not complete its working within time slot then extra time slot will not be given to it. For example- you are running a process with a time slot of 5 seconds and in case process does not complete in 5 second and requires 1 extra second then it will be executed in next execution cycle but time slot will not be extended.  (This is Simple to understand). </a:t>
            </a:r>
            <a:br>
              <a:rPr lang="en-US" dirty="0"/>
            </a:br>
            <a:br>
              <a:rPr lang="en-US" dirty="0"/>
            </a:br>
            <a:r>
              <a:rPr lang="en-US" dirty="0"/>
              <a:t>The </a:t>
            </a:r>
            <a:r>
              <a:rPr lang="en-US" b="1" dirty="0"/>
              <a:t>real time sharing operating system</a:t>
            </a:r>
            <a:r>
              <a:rPr lang="en-US" dirty="0"/>
              <a:t> is used in which different processes are executed for some </a:t>
            </a:r>
            <a:r>
              <a:rPr lang="en-US" b="1" dirty="0"/>
              <a:t>time slot</a:t>
            </a:r>
            <a:r>
              <a:rPr lang="en-US" dirty="0"/>
              <a:t> but in some process execution, </a:t>
            </a:r>
            <a:r>
              <a:rPr lang="en-US" b="1" dirty="0"/>
              <a:t>time slot</a:t>
            </a:r>
            <a:r>
              <a:rPr lang="en-US" dirty="0"/>
              <a:t> can be extended for process execution but context switching can also take place in same manner. For example- in case you are executing a process which requires 7 seconds for its completion but process requires 8 seconds then 1 second time period will be extended and after that another time switching take place.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dirty="0"/>
              <a:t>Mainframe Operating System</a:t>
            </a:r>
          </a:p>
        </p:txBody>
      </p:sp>
      <p:pic>
        <p:nvPicPr>
          <p:cNvPr id="1026" name="Picture 2"/>
          <p:cNvPicPr>
            <a:picLocks noGrp="1" noChangeAspect="1" noChangeArrowheads="1"/>
          </p:cNvPicPr>
          <p:nvPr>
            <p:ph idx="1"/>
          </p:nvPr>
        </p:nvPicPr>
        <p:blipFill>
          <a:blip r:embed="rId2"/>
          <a:srcRect/>
          <a:stretch>
            <a:fillRect/>
          </a:stretch>
        </p:blipFill>
        <p:spPr bwMode="auto">
          <a:xfrm>
            <a:off x="304800" y="838200"/>
            <a:ext cx="8458200" cy="5945574"/>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04800"/>
            <a:ext cx="8229600" cy="6248400"/>
          </a:xfrm>
        </p:spPr>
        <p:txBody>
          <a:bodyPr>
            <a:normAutofit lnSpcReduction="10000"/>
          </a:bodyPr>
          <a:lstStyle/>
          <a:p>
            <a:pPr algn="ctr">
              <a:buNone/>
            </a:pPr>
            <a:r>
              <a:rPr lang="en-US" sz="4000" dirty="0"/>
              <a:t>Personal Computer OS</a:t>
            </a:r>
          </a:p>
          <a:p>
            <a:pPr algn="just">
              <a:buNone/>
            </a:pPr>
            <a:r>
              <a:rPr lang="en-US" dirty="0"/>
              <a:t>	The next category is the personal Computer OS. Modem ones all support multiprogramming, often with dozens of programs started up at boot time. Their job is to provide good support to a single user. They are widely used for word processing, spreadsheets and internet access. Common ex are Linux, windows vista and Macintosh OS. Personal OS are so widely known that probably little introduction is needed. In fact, many people are not even aware that other kinds exists.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System Call</a:t>
            </a:r>
          </a:p>
        </p:txBody>
      </p:sp>
      <p:sp>
        <p:nvSpPr>
          <p:cNvPr id="3" name="Content Placeholder 2"/>
          <p:cNvSpPr>
            <a:spLocks noGrp="1"/>
          </p:cNvSpPr>
          <p:nvPr>
            <p:ph idx="1"/>
          </p:nvPr>
        </p:nvSpPr>
        <p:spPr>
          <a:xfrm>
            <a:off x="457200" y="1219200"/>
            <a:ext cx="8229600" cy="4906963"/>
          </a:xfrm>
        </p:spPr>
        <p:txBody>
          <a:bodyPr>
            <a:normAutofit lnSpcReduction="10000"/>
          </a:bodyPr>
          <a:lstStyle/>
          <a:p>
            <a:pPr algn="just"/>
            <a:r>
              <a:rPr lang="en-US" dirty="0"/>
              <a:t>System calls: The mechanism used by an application program to request service from the operating system. System calls often use a special machine code instruction which causes the processor to change mode (e.g. to "supervisor mode" or "protected mode"). This allows the OS to perform restricted actions such as accessing hardware devices or the memory management unit. </a:t>
            </a:r>
          </a:p>
          <a:p>
            <a:pPr algn="ctr">
              <a:buNone/>
            </a:pPr>
            <a:r>
              <a:rPr lang="en-US" dirty="0"/>
              <a:t>	 </a:t>
            </a:r>
            <a:r>
              <a:rPr lang="en-US" dirty="0">
                <a:solidFill>
                  <a:srgbClr val="FF0000"/>
                </a:solidFill>
              </a:rPr>
              <a:t>Confused </a:t>
            </a:r>
            <a:r>
              <a:rPr lang="en-US" dirty="0" err="1">
                <a:solidFill>
                  <a:srgbClr val="FF0000"/>
                </a:solidFill>
              </a:rPr>
              <a:t>Haamm</a:t>
            </a:r>
            <a:r>
              <a:rPr lang="en-US">
                <a:solidFill>
                  <a:srgbClr val="FF0000"/>
                </a:solidFill>
              </a:rPr>
              <a:t> ………..???</a:t>
            </a:r>
            <a:endParaRPr lang="en-US" dirty="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629400"/>
          </a:xfrm>
        </p:spPr>
        <p:txBody>
          <a:bodyPr>
            <a:normAutofit fontScale="70000" lnSpcReduction="20000"/>
          </a:bodyPr>
          <a:lstStyle/>
          <a:p>
            <a:pPr algn="just"/>
            <a:r>
              <a:rPr lang="en-US" b="1" dirty="0"/>
              <a:t>System Calls</a:t>
            </a:r>
          </a:p>
          <a:p>
            <a:pPr algn="just"/>
            <a:r>
              <a:rPr lang="en-US" dirty="0"/>
              <a:t>When a computer is turned on, the program that gets executed first is called the ``</a:t>
            </a:r>
            <a:r>
              <a:rPr lang="en-US" i="1" dirty="0"/>
              <a:t>operating system</a:t>
            </a:r>
            <a:r>
              <a:rPr lang="en-US" dirty="0"/>
              <a:t>.'' It controls pretty much all activity in the computer. This includes who logs in, how disks are used, how memory is used, how the CPU is used, and how you talk with other computers. The operating system we use is called "Unix". The way that programs talk to the operating system is via </a:t>
            </a:r>
            <a:r>
              <a:rPr lang="en-US" dirty="0">
                <a:solidFill>
                  <a:srgbClr val="FF0000"/>
                </a:solidFill>
              </a:rPr>
              <a:t>``</a:t>
            </a:r>
            <a:r>
              <a:rPr lang="en-US" i="1" dirty="0">
                <a:solidFill>
                  <a:srgbClr val="FF0000"/>
                </a:solidFill>
              </a:rPr>
              <a:t>system calls</a:t>
            </a:r>
            <a:r>
              <a:rPr lang="en-US" dirty="0">
                <a:solidFill>
                  <a:srgbClr val="FF0000"/>
                </a:solidFill>
              </a:rPr>
              <a:t>.''</a:t>
            </a:r>
            <a:endParaRPr lang="en-US" dirty="0"/>
          </a:p>
          <a:p>
            <a:pPr algn="just"/>
            <a:r>
              <a:rPr lang="en-US" dirty="0"/>
              <a:t>System calls are expensive. While a procedure call can usually be performed in a few machine instructions, a system call requires the computer to save its state, let the operating system take control of the CPU, have the operating system perform some function, have the operating system save its state, and then have the operating system give control of the CPU back to you. This concept is important.</a:t>
            </a:r>
          </a:p>
          <a:p>
            <a:pPr algn="just"/>
            <a:r>
              <a:rPr lang="en-US" dirty="0"/>
              <a:t>System calls are system dependent. Knowing this, it would not be a good idea to directly use system calls when portability cannot be neglected. System calls are also quite complex. To implement system call, one would need specialized knowledge of I/O registers, the sequence of operations needed to use them; and most important of all, implement enough protection because I/O resources are generally shared among multiple users and/or processes.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Basically System Call is ….</a:t>
            </a:r>
          </a:p>
        </p:txBody>
      </p:sp>
      <p:sp>
        <p:nvSpPr>
          <p:cNvPr id="3" name="Content Placeholder 2"/>
          <p:cNvSpPr>
            <a:spLocks noGrp="1"/>
          </p:cNvSpPr>
          <p:nvPr>
            <p:ph idx="1"/>
          </p:nvPr>
        </p:nvSpPr>
        <p:spPr>
          <a:xfrm>
            <a:off x="457200" y="990600"/>
            <a:ext cx="8229600" cy="5562600"/>
          </a:xfrm>
        </p:spPr>
        <p:txBody>
          <a:bodyPr/>
          <a:lstStyle/>
          <a:p>
            <a:pPr algn="just"/>
            <a:r>
              <a:rPr lang="en-US" dirty="0"/>
              <a:t>OS manages HW, I/O, Memory File system and so on…</a:t>
            </a:r>
          </a:p>
          <a:p>
            <a:pPr algn="just"/>
            <a:r>
              <a:rPr lang="en-US" dirty="0"/>
              <a:t>We use this to solve our problem regarding call system.</a:t>
            </a:r>
          </a:p>
          <a:p>
            <a:pPr algn="just"/>
            <a:r>
              <a:rPr lang="en-US" dirty="0"/>
              <a:t>System call are the function to call the APIs to interact directly with HW.</a:t>
            </a:r>
          </a:p>
          <a:p>
            <a:pPr algn="just"/>
            <a:r>
              <a:rPr lang="en-US" dirty="0"/>
              <a:t>They keep HW protected.</a:t>
            </a:r>
          </a:p>
          <a:p>
            <a:pPr algn="just"/>
            <a:r>
              <a:rPr lang="en-US" dirty="0"/>
              <a:t>Most common APIs are which help to call are: Win32 API for Windows, Java API for JVM and POSIX </a:t>
            </a:r>
            <a:r>
              <a:rPr lang="en-US" dirty="0" err="1"/>
              <a:t>Apis</a:t>
            </a:r>
            <a:r>
              <a:rPr lang="en-US" dirty="0"/>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lstStyle/>
          <a:p>
            <a:pPr>
              <a:buNone/>
            </a:pPr>
            <a:r>
              <a:rPr lang="en-US" dirty="0"/>
              <a:t>	System call sequence to copy the contents of one file to another.</a:t>
            </a:r>
          </a:p>
          <a:p>
            <a:pPr>
              <a:buNone/>
            </a:pPr>
            <a:r>
              <a:rPr lang="en-US" dirty="0"/>
              <a:t>	</a:t>
            </a:r>
          </a:p>
        </p:txBody>
      </p:sp>
      <p:pic>
        <p:nvPicPr>
          <p:cNvPr id="1026" name="Picture 2"/>
          <p:cNvPicPr>
            <a:picLocks noChangeAspect="1" noChangeArrowheads="1"/>
          </p:cNvPicPr>
          <p:nvPr/>
        </p:nvPicPr>
        <p:blipFill>
          <a:blip r:embed="rId2"/>
          <a:srcRect/>
          <a:stretch>
            <a:fillRect/>
          </a:stretch>
        </p:blipFill>
        <p:spPr bwMode="auto">
          <a:xfrm>
            <a:off x="1066800" y="1371600"/>
            <a:ext cx="7351840" cy="49530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me make you simple ….</a:t>
            </a:r>
          </a:p>
        </p:txBody>
      </p:sp>
      <p:sp>
        <p:nvSpPr>
          <p:cNvPr id="3" name="Content Placeholder 2"/>
          <p:cNvSpPr>
            <a:spLocks noGrp="1"/>
          </p:cNvSpPr>
          <p:nvPr>
            <p:ph idx="1"/>
          </p:nvPr>
        </p:nvSpPr>
        <p:spPr/>
        <p:txBody>
          <a:bodyPr/>
          <a:lstStyle/>
          <a:p>
            <a:pPr algn="ctr">
              <a:buNone/>
            </a:pPr>
            <a:r>
              <a:rPr lang="en-US" dirty="0"/>
              <a:t>	Let’s Watch this video</a:t>
            </a:r>
          </a:p>
        </p:txBody>
      </p:sp>
      <p:graphicFrame>
        <p:nvGraphicFramePr>
          <p:cNvPr id="2050" name="Object 2"/>
          <p:cNvGraphicFramePr>
            <a:graphicFrameLocks noChangeAspect="1"/>
          </p:cNvGraphicFramePr>
          <p:nvPr>
            <p:extLst>
              <p:ext uri="{D42A27DB-BD31-4B8C-83A1-F6EECF244321}">
                <p14:modId xmlns:p14="http://schemas.microsoft.com/office/powerpoint/2010/main" val="3241683899"/>
              </p:ext>
            </p:extLst>
          </p:nvPr>
        </p:nvGraphicFramePr>
        <p:xfrm>
          <a:off x="838200" y="2895600"/>
          <a:ext cx="7658100" cy="2362200"/>
        </p:xfrm>
        <a:graphic>
          <a:graphicData uri="http://schemas.openxmlformats.org/presentationml/2006/ole">
            <mc:AlternateContent xmlns:mc="http://schemas.openxmlformats.org/markup-compatibility/2006">
              <mc:Choice xmlns:v="urn:schemas-microsoft-com:vml" Requires="v">
                <p:oleObj spid="_x0000_s2065" name="Packager Shell Object" showAsIcon="1" r:id="rId3" imgW="3467880" imgH="461880" progId="Package">
                  <p:embed/>
                </p:oleObj>
              </mc:Choice>
              <mc:Fallback>
                <p:oleObj name="Packager Shell Object" showAsIcon="1" r:id="rId3" imgW="3467880" imgH="461880" progId="Package">
                  <p:embed/>
                  <p:pic>
                    <p:nvPicPr>
                      <p:cNvPr id="0" name="Picture 2"/>
                      <p:cNvPicPr>
                        <a:picLocks noChangeAspect="1" noChangeArrowheads="1"/>
                      </p:cNvPicPr>
                      <p:nvPr/>
                    </p:nvPicPr>
                    <p:blipFill>
                      <a:blip r:embed="rId4"/>
                      <a:srcRect/>
                      <a:stretch>
                        <a:fillRect/>
                      </a:stretch>
                    </p:blipFill>
                    <p:spPr bwMode="auto">
                      <a:xfrm>
                        <a:off x="838200" y="2895600"/>
                        <a:ext cx="76581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Steps in making a system call</a:t>
            </a:r>
          </a:p>
        </p:txBody>
      </p:sp>
      <p:pic>
        <p:nvPicPr>
          <p:cNvPr id="4" name="Picture 4" descr="C:\B\b4\JPG\foo\1-17.jpg"/>
          <p:cNvPicPr>
            <a:picLocks noGrp="1" noChangeAspect="1" noChangeArrowheads="1"/>
          </p:cNvPicPr>
          <p:nvPr>
            <p:ph idx="1"/>
          </p:nvPr>
        </p:nvPicPr>
        <p:blipFill>
          <a:blip r:embed="rId2"/>
          <a:srcRect/>
          <a:stretch>
            <a:fillRect/>
          </a:stretch>
        </p:blipFill>
        <p:spPr bwMode="auto">
          <a:xfrm>
            <a:off x="838200" y="914400"/>
            <a:ext cx="7239000" cy="572047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rmAutofit/>
          </a:bodyPr>
          <a:lstStyle/>
          <a:p>
            <a:pPr algn="just"/>
            <a:r>
              <a:rPr lang="en-US" dirty="0"/>
              <a:t>The operating system is the most important </a:t>
            </a:r>
            <a:r>
              <a:rPr lang="en-US" dirty="0">
                <a:hlinkClick r:id="rId2"/>
              </a:rPr>
              <a:t>program</a:t>
            </a:r>
            <a:r>
              <a:rPr lang="en-US" dirty="0"/>
              <a:t> that </a:t>
            </a:r>
            <a:r>
              <a:rPr lang="en-US" dirty="0">
                <a:hlinkClick r:id="rId3"/>
              </a:rPr>
              <a:t>runs</a:t>
            </a:r>
            <a:r>
              <a:rPr lang="en-US" dirty="0"/>
              <a:t> on a </a:t>
            </a:r>
            <a:r>
              <a:rPr lang="en-US" dirty="0">
                <a:hlinkClick r:id="rId4"/>
              </a:rPr>
              <a:t>computer</a:t>
            </a:r>
            <a:r>
              <a:rPr lang="en-US" dirty="0"/>
              <a:t>. </a:t>
            </a:r>
          </a:p>
          <a:p>
            <a:pPr algn="just"/>
            <a:r>
              <a:rPr lang="en-US" dirty="0"/>
              <a:t>Every general-purpose computer must have an operating system to run other programs. Operating systems perform basic tasks, such as recognizing </a:t>
            </a:r>
            <a:r>
              <a:rPr lang="en-US" dirty="0">
                <a:hlinkClick r:id="rId5"/>
              </a:rPr>
              <a:t>input</a:t>
            </a:r>
            <a:r>
              <a:rPr lang="en-US" dirty="0"/>
              <a:t> from the </a:t>
            </a:r>
            <a:r>
              <a:rPr lang="en-US" dirty="0">
                <a:hlinkClick r:id="rId6"/>
              </a:rPr>
              <a:t>keyboard</a:t>
            </a:r>
            <a:r>
              <a:rPr lang="en-US" dirty="0"/>
              <a:t>, sending </a:t>
            </a:r>
            <a:r>
              <a:rPr lang="en-US" dirty="0">
                <a:hlinkClick r:id="rId7"/>
              </a:rPr>
              <a:t>output</a:t>
            </a:r>
            <a:r>
              <a:rPr lang="en-US" dirty="0"/>
              <a:t> to the </a:t>
            </a:r>
            <a:r>
              <a:rPr lang="en-US" dirty="0">
                <a:hlinkClick r:id="rId8"/>
              </a:rPr>
              <a:t>display screen</a:t>
            </a:r>
            <a:r>
              <a:rPr lang="en-US" dirty="0"/>
              <a:t>, keeping track of </a:t>
            </a:r>
            <a:r>
              <a:rPr lang="en-US" dirty="0">
                <a:hlinkClick r:id="rId9"/>
              </a:rPr>
              <a:t>files</a:t>
            </a:r>
            <a:r>
              <a:rPr lang="en-US" dirty="0"/>
              <a:t> and </a:t>
            </a:r>
            <a:r>
              <a:rPr lang="en-US" dirty="0">
                <a:hlinkClick r:id="rId10"/>
              </a:rPr>
              <a:t>directories</a:t>
            </a:r>
            <a:r>
              <a:rPr lang="en-US" dirty="0"/>
              <a:t> on the </a:t>
            </a:r>
            <a:r>
              <a:rPr lang="en-US" dirty="0">
                <a:hlinkClick r:id="rId11"/>
              </a:rPr>
              <a:t>disk</a:t>
            </a:r>
            <a:r>
              <a:rPr lang="en-US" dirty="0"/>
              <a:t>, and controlling </a:t>
            </a:r>
            <a:r>
              <a:rPr lang="en-US" dirty="0">
                <a:hlinkClick r:id="rId12"/>
              </a:rPr>
              <a:t>peripheral devices</a:t>
            </a:r>
            <a:r>
              <a:rPr lang="en-US" dirty="0"/>
              <a:t> such as </a:t>
            </a:r>
            <a:r>
              <a:rPr lang="en-US" dirty="0">
                <a:hlinkClick r:id="rId13"/>
              </a:rPr>
              <a:t>disk drives</a:t>
            </a:r>
            <a:r>
              <a:rPr lang="en-US" dirty="0"/>
              <a:t> and </a:t>
            </a:r>
            <a:r>
              <a:rPr lang="en-US" dirty="0">
                <a:hlinkClick r:id="rId14"/>
              </a:rPr>
              <a:t>printers</a:t>
            </a:r>
            <a:r>
              <a:rPr lang="en-US"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 call for process management</a:t>
            </a:r>
          </a:p>
        </p:txBody>
      </p:sp>
      <p:pic>
        <p:nvPicPr>
          <p:cNvPr id="4" name="Picture 4"/>
          <p:cNvPicPr>
            <a:picLocks noGrp="1" noChangeAspect="1" noChangeArrowheads="1"/>
          </p:cNvPicPr>
          <p:nvPr>
            <p:ph idx="1"/>
          </p:nvPr>
        </p:nvPicPr>
        <p:blipFill>
          <a:blip r:embed="rId2"/>
          <a:srcRect b="77843"/>
          <a:stretch>
            <a:fillRect/>
          </a:stretch>
        </p:blipFill>
        <p:spPr bwMode="auto">
          <a:xfrm>
            <a:off x="457200" y="2590800"/>
            <a:ext cx="8229600" cy="2341893"/>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call for file management </a:t>
            </a:r>
          </a:p>
        </p:txBody>
      </p:sp>
      <p:pic>
        <p:nvPicPr>
          <p:cNvPr id="4" name="Content Placeholder 3"/>
          <p:cNvPicPr>
            <a:picLocks noGrp="1" noChangeAspect="1" noChangeArrowheads="1"/>
          </p:cNvPicPr>
          <p:nvPr>
            <p:ph idx="1"/>
          </p:nvPr>
        </p:nvPicPr>
        <p:blipFill>
          <a:blip r:embed="rId2"/>
          <a:srcRect t="21257" b="47963"/>
          <a:stretch>
            <a:fillRect/>
          </a:stretch>
        </p:blipFill>
        <p:spPr bwMode="auto">
          <a:xfrm>
            <a:off x="457200" y="2607022"/>
            <a:ext cx="8229600" cy="2512318"/>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 call for Directory management </a:t>
            </a:r>
          </a:p>
        </p:txBody>
      </p:sp>
      <p:pic>
        <p:nvPicPr>
          <p:cNvPr id="4" name="Content Placeholder 3"/>
          <p:cNvPicPr>
            <a:picLocks noGrp="1" noChangeAspect="1" noChangeArrowheads="1"/>
          </p:cNvPicPr>
          <p:nvPr>
            <p:ph idx="1"/>
          </p:nvPr>
        </p:nvPicPr>
        <p:blipFill>
          <a:blip r:embed="rId2"/>
          <a:srcRect t="51289" b="19279"/>
          <a:stretch>
            <a:fillRect/>
          </a:stretch>
        </p:blipFill>
        <p:spPr bwMode="auto">
          <a:xfrm>
            <a:off x="457200" y="2662035"/>
            <a:ext cx="8229600" cy="2402292"/>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call for Miscellaneous Task</a:t>
            </a:r>
          </a:p>
        </p:txBody>
      </p:sp>
      <p:pic>
        <p:nvPicPr>
          <p:cNvPr id="4" name="Content Placeholder 3"/>
          <p:cNvPicPr>
            <a:picLocks noGrp="1" noChangeAspect="1" noChangeArrowheads="1"/>
          </p:cNvPicPr>
          <p:nvPr>
            <p:ph idx="1"/>
          </p:nvPr>
        </p:nvPicPr>
        <p:blipFill>
          <a:blip r:embed="rId2"/>
          <a:srcRect t="79295" b="-5016"/>
          <a:stretch>
            <a:fillRect/>
          </a:stretch>
        </p:blipFill>
        <p:spPr bwMode="auto">
          <a:xfrm>
            <a:off x="457200" y="2813485"/>
            <a:ext cx="8229600" cy="2099393"/>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Difference between UNIX and Windows system call</a:t>
            </a:r>
          </a:p>
        </p:txBody>
      </p:sp>
      <p:pic>
        <p:nvPicPr>
          <p:cNvPr id="4" name="Picture 4"/>
          <p:cNvPicPr>
            <a:picLocks noGrp="1" noChangeAspect="1" noChangeArrowheads="1"/>
          </p:cNvPicPr>
          <p:nvPr>
            <p:ph idx="1"/>
          </p:nvPr>
        </p:nvPicPr>
        <p:blipFill>
          <a:blip r:embed="rId2"/>
          <a:srcRect/>
          <a:stretch>
            <a:fillRect/>
          </a:stretch>
        </p:blipFill>
        <p:spPr bwMode="auto">
          <a:xfrm>
            <a:off x="381000" y="1143000"/>
            <a:ext cx="8763000" cy="5569772"/>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The shell – Command Interpreter </a:t>
            </a:r>
          </a:p>
        </p:txBody>
      </p:sp>
      <p:sp>
        <p:nvSpPr>
          <p:cNvPr id="3" name="Content Placeholder 2"/>
          <p:cNvSpPr>
            <a:spLocks noGrp="1"/>
          </p:cNvSpPr>
          <p:nvPr>
            <p:ph idx="1"/>
          </p:nvPr>
        </p:nvSpPr>
        <p:spPr>
          <a:xfrm>
            <a:off x="457200" y="914400"/>
            <a:ext cx="8229600" cy="5715000"/>
          </a:xfrm>
        </p:spPr>
        <p:txBody>
          <a:bodyPr>
            <a:normAutofit fontScale="92500" lnSpcReduction="20000"/>
          </a:bodyPr>
          <a:lstStyle/>
          <a:p>
            <a:pPr algn="just"/>
            <a:r>
              <a:rPr lang="en-US" dirty="0"/>
              <a:t>In computing, a </a:t>
            </a:r>
            <a:r>
              <a:rPr lang="en-US" b="1" dirty="0"/>
              <a:t>shell</a:t>
            </a:r>
            <a:r>
              <a:rPr lang="en-US" dirty="0"/>
              <a:t> is a user interface for access to an </a:t>
            </a:r>
            <a:r>
              <a:rPr lang="en-US" b="1" dirty="0"/>
              <a:t>operating system's</a:t>
            </a:r>
            <a:r>
              <a:rPr lang="en-US" dirty="0"/>
              <a:t> services. In general, </a:t>
            </a:r>
            <a:r>
              <a:rPr lang="en-US" b="1" dirty="0"/>
              <a:t>operating system shells</a:t>
            </a:r>
            <a:r>
              <a:rPr lang="en-US" dirty="0"/>
              <a:t> use either a command-line interface (CLI) or graphical user interface (GUI), depending on a computer's role and particular </a:t>
            </a:r>
            <a:r>
              <a:rPr lang="en-US" b="1" dirty="0"/>
              <a:t>operation</a:t>
            </a:r>
            <a:r>
              <a:rPr lang="en-US" dirty="0"/>
              <a:t>.</a:t>
            </a:r>
          </a:p>
          <a:p>
            <a:pPr algn="just"/>
            <a:r>
              <a:rPr lang="en-US" dirty="0"/>
              <a:t>The outermost layer of a </a:t>
            </a:r>
            <a:r>
              <a:rPr lang="en-US" dirty="0">
                <a:hlinkClick r:id="rId2"/>
              </a:rPr>
              <a:t>program</a:t>
            </a:r>
            <a:r>
              <a:rPr lang="en-US" dirty="0"/>
              <a:t>. </a:t>
            </a:r>
            <a:r>
              <a:rPr lang="en-US" i="1" dirty="0"/>
              <a:t>Shell</a:t>
            </a:r>
            <a:r>
              <a:rPr lang="en-US" dirty="0"/>
              <a:t> is another term for </a:t>
            </a:r>
            <a:r>
              <a:rPr lang="en-US" i="1" dirty="0">
                <a:hlinkClick r:id="rId3"/>
              </a:rPr>
              <a:t>user interface</a:t>
            </a:r>
            <a:r>
              <a:rPr lang="en-US" dirty="0"/>
              <a:t>. </a:t>
            </a:r>
            <a:r>
              <a:rPr lang="en-US" dirty="0">
                <a:hlinkClick r:id="rId4"/>
              </a:rPr>
              <a:t>Operating systems</a:t>
            </a:r>
            <a:r>
              <a:rPr lang="en-US" dirty="0"/>
              <a:t> and </a:t>
            </a:r>
            <a:r>
              <a:rPr lang="en-US" dirty="0">
                <a:hlinkClick r:id="rId5"/>
              </a:rPr>
              <a:t>applications</a:t>
            </a:r>
            <a:r>
              <a:rPr lang="en-US" dirty="0"/>
              <a:t> sometimes provide an alternative shell to make interaction with the program easier. For example, if the application is usually </a:t>
            </a:r>
            <a:r>
              <a:rPr lang="en-US" dirty="0">
                <a:hlinkClick r:id="rId6"/>
              </a:rPr>
              <a:t>command driven</a:t>
            </a:r>
            <a:r>
              <a:rPr lang="en-US" dirty="0"/>
              <a:t>, the shell might be a </a:t>
            </a:r>
            <a:r>
              <a:rPr lang="en-US" dirty="0">
                <a:hlinkClick r:id="rId7"/>
              </a:rPr>
              <a:t>menu-driven</a:t>
            </a:r>
            <a:r>
              <a:rPr lang="en-US" dirty="0"/>
              <a:t> </a:t>
            </a:r>
            <a:r>
              <a:rPr lang="en-US" dirty="0">
                <a:hlinkClick r:id="rId8"/>
              </a:rPr>
              <a:t>system</a:t>
            </a:r>
            <a:r>
              <a:rPr lang="en-US" dirty="0"/>
              <a:t> that translates the </a:t>
            </a:r>
            <a:r>
              <a:rPr lang="en-US" dirty="0">
                <a:hlinkClick r:id="rId9"/>
              </a:rPr>
              <a:t>user's</a:t>
            </a:r>
            <a:r>
              <a:rPr lang="en-US" dirty="0"/>
              <a:t> selections into the appropriate </a:t>
            </a:r>
            <a:r>
              <a:rPr lang="en-US" dirty="0">
                <a:hlinkClick r:id="rId10"/>
              </a:rPr>
              <a:t>commands</a:t>
            </a:r>
            <a:r>
              <a:rPr lang="en-US"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Some more - The shell</a:t>
            </a:r>
          </a:p>
        </p:txBody>
      </p:sp>
      <p:sp>
        <p:nvSpPr>
          <p:cNvPr id="3" name="Content Placeholder 2"/>
          <p:cNvSpPr>
            <a:spLocks noGrp="1"/>
          </p:cNvSpPr>
          <p:nvPr>
            <p:ph idx="1"/>
          </p:nvPr>
        </p:nvSpPr>
        <p:spPr>
          <a:xfrm>
            <a:off x="457200" y="1143000"/>
            <a:ext cx="8229600" cy="4983163"/>
          </a:xfrm>
        </p:spPr>
        <p:txBody>
          <a:bodyPr/>
          <a:lstStyle/>
          <a:p>
            <a:pPr algn="just"/>
            <a:r>
              <a:rPr lang="en-US" dirty="0"/>
              <a:t>Sometimes called </a:t>
            </a:r>
            <a:r>
              <a:rPr lang="en-US" i="1" dirty="0"/>
              <a:t>command shell</a:t>
            </a:r>
            <a:r>
              <a:rPr lang="en-US" dirty="0"/>
              <a:t>, a shell is the </a:t>
            </a:r>
            <a:r>
              <a:rPr lang="en-US" dirty="0">
                <a:hlinkClick r:id="rId2"/>
              </a:rPr>
              <a:t>command processor</a:t>
            </a:r>
            <a:r>
              <a:rPr lang="en-US" dirty="0"/>
              <a:t> </a:t>
            </a:r>
            <a:r>
              <a:rPr lang="en-US" dirty="0">
                <a:hlinkClick r:id="rId3"/>
              </a:rPr>
              <a:t>interface</a:t>
            </a:r>
            <a:r>
              <a:rPr lang="en-US" dirty="0"/>
              <a:t>. The command processor is the program that </a:t>
            </a:r>
            <a:r>
              <a:rPr lang="en-US" dirty="0">
                <a:hlinkClick r:id="rId4"/>
              </a:rPr>
              <a:t>executes</a:t>
            </a:r>
            <a:r>
              <a:rPr lang="en-US" dirty="0"/>
              <a:t> operating system commands. The shell, therefore, is the part of the command processor that accepts commands. After verifying that the commands are valid, the shell sends them to another part of the command processor to be executed.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Tomorrow- Operating </a:t>
            </a:r>
            <a:r>
              <a:rPr lang="en-US" dirty="0"/>
              <a:t>System Structure</a:t>
            </a:r>
          </a:p>
        </p:txBody>
      </p:sp>
      <p:sp>
        <p:nvSpPr>
          <p:cNvPr id="3" name="Content Placeholder 2"/>
          <p:cNvSpPr>
            <a:spLocks noGrp="1"/>
          </p:cNvSpPr>
          <p:nvPr>
            <p:ph idx="1"/>
          </p:nvPr>
        </p:nvSpPr>
        <p:spPr/>
        <p:txBody>
          <a:bodyPr/>
          <a:lstStyle/>
          <a:p>
            <a:r>
              <a:rPr lang="en-US" dirty="0"/>
              <a:t>Monolithic Systems</a:t>
            </a:r>
          </a:p>
          <a:p>
            <a:r>
              <a:rPr lang="en-US" dirty="0"/>
              <a:t>Layered Systems</a:t>
            </a:r>
          </a:p>
          <a:p>
            <a:r>
              <a:rPr lang="en-US" dirty="0"/>
              <a:t>Virtual Machine</a:t>
            </a:r>
          </a:p>
          <a:p>
            <a:r>
              <a:rPr lang="en-US" dirty="0"/>
              <a:t>Client-Server Model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Monolithic Systems</a:t>
            </a:r>
          </a:p>
        </p:txBody>
      </p:sp>
      <p:sp>
        <p:nvSpPr>
          <p:cNvPr id="3" name="Content Placeholder 2"/>
          <p:cNvSpPr>
            <a:spLocks noGrp="1"/>
          </p:cNvSpPr>
          <p:nvPr>
            <p:ph idx="1"/>
          </p:nvPr>
        </p:nvSpPr>
        <p:spPr/>
        <p:txBody>
          <a:bodyPr>
            <a:normAutofit lnSpcReduction="10000"/>
          </a:bodyPr>
          <a:lstStyle/>
          <a:p>
            <a:pPr algn="just">
              <a:buNone/>
            </a:pPr>
            <a:r>
              <a:rPr lang="en-US" dirty="0"/>
              <a:t>	The OS is written as a collection of procedures, linked together into a single large executable binary program. When this technique is used, each procedure in the system is free to call any other one, if the latter provides some useful computation that the former needs. Having thousand of procedures that can call each other without restriction often leads to an unwieldy and difficult to understand system.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Monolithic System …. Easy One</a:t>
            </a:r>
          </a:p>
        </p:txBody>
      </p:sp>
      <p:sp>
        <p:nvSpPr>
          <p:cNvPr id="3" name="Content Placeholder 2"/>
          <p:cNvSpPr>
            <a:spLocks noGrp="1"/>
          </p:cNvSpPr>
          <p:nvPr>
            <p:ph idx="1"/>
          </p:nvPr>
        </p:nvSpPr>
        <p:spPr/>
        <p:txBody>
          <a:bodyPr>
            <a:normAutofit fontScale="92500" lnSpcReduction="20000"/>
          </a:bodyPr>
          <a:lstStyle/>
          <a:p>
            <a:pPr algn="just">
              <a:buNone/>
            </a:pPr>
            <a:r>
              <a:rPr lang="en-US" dirty="0"/>
              <a:t>	A </a:t>
            </a:r>
            <a:r>
              <a:rPr lang="en-US" b="1" dirty="0"/>
              <a:t>monolithic kernel</a:t>
            </a:r>
            <a:r>
              <a:rPr lang="en-US" dirty="0"/>
              <a:t> is an operating system architecture where the entire operating system is working in </a:t>
            </a:r>
            <a:r>
              <a:rPr lang="en-US" dirty="0">
                <a:hlinkClick r:id="rId2" tooltip="Kernel space"/>
              </a:rPr>
              <a:t>kernel space</a:t>
            </a:r>
            <a:r>
              <a:rPr lang="en-US" dirty="0"/>
              <a:t> and is alone in </a:t>
            </a:r>
            <a:r>
              <a:rPr lang="en-US" dirty="0">
                <a:hlinkClick r:id="rId3" tooltip="Supervisor mode"/>
              </a:rPr>
              <a:t>supervisor mode</a:t>
            </a:r>
            <a:r>
              <a:rPr lang="en-US" dirty="0"/>
              <a:t>. The monolithic model differs from other operating system architectures (such as the </a:t>
            </a:r>
            <a:r>
              <a:rPr lang="en-US" dirty="0">
                <a:hlinkClick r:id="rId4" tooltip="Microkernel"/>
              </a:rPr>
              <a:t>microkernel</a:t>
            </a:r>
            <a:r>
              <a:rPr lang="en-US" dirty="0"/>
              <a:t> architecture) in that it alone defines a high-level virtual interface over computer hardware. A set of primitives or </a:t>
            </a:r>
            <a:r>
              <a:rPr lang="en-US" dirty="0">
                <a:hlinkClick r:id="rId5" tooltip="System call"/>
              </a:rPr>
              <a:t>system calls</a:t>
            </a:r>
            <a:r>
              <a:rPr lang="en-US" dirty="0"/>
              <a:t> implement all operating system services such as </a:t>
            </a:r>
            <a:r>
              <a:rPr lang="en-US" dirty="0">
                <a:hlinkClick r:id="rId6" tooltip="Process (computing)"/>
              </a:rPr>
              <a:t>process</a:t>
            </a:r>
            <a:r>
              <a:rPr lang="en-US" dirty="0"/>
              <a:t> management, </a:t>
            </a:r>
            <a:r>
              <a:rPr lang="en-US" dirty="0">
                <a:hlinkClick r:id="rId7" tooltip="Concurrency (computer science)"/>
              </a:rPr>
              <a:t>concurrency</a:t>
            </a:r>
            <a:r>
              <a:rPr lang="en-US" dirty="0"/>
              <a:t>, and </a:t>
            </a:r>
            <a:r>
              <a:rPr lang="en-US" dirty="0">
                <a:hlinkClick r:id="rId8" tooltip="Memory management"/>
              </a:rPr>
              <a:t>memory management</a:t>
            </a:r>
            <a:r>
              <a:rPr lang="en-US" dirty="0"/>
              <a:t>. Device drivers can be added to the kernel as </a:t>
            </a:r>
            <a:r>
              <a:rPr lang="en-US" dirty="0">
                <a:hlinkClick r:id="rId9" tooltip="Module (programming)"/>
              </a:rPr>
              <a:t>modules</a:t>
            </a:r>
            <a:r>
              <a:rPr lang="en-US"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Timeline of OS</a:t>
            </a:r>
          </a:p>
        </p:txBody>
      </p:sp>
      <p:sp>
        <p:nvSpPr>
          <p:cNvPr id="3" name="Content Placeholder 2"/>
          <p:cNvSpPr>
            <a:spLocks noGrp="1"/>
          </p:cNvSpPr>
          <p:nvPr>
            <p:ph idx="1"/>
          </p:nvPr>
        </p:nvSpPr>
        <p:spPr>
          <a:xfrm>
            <a:off x="457200" y="1066800"/>
            <a:ext cx="8229600" cy="5486400"/>
          </a:xfrm>
        </p:spPr>
        <p:txBody>
          <a:bodyPr>
            <a:normAutofit fontScale="85000" lnSpcReduction="20000"/>
          </a:bodyPr>
          <a:lstStyle/>
          <a:p>
            <a:r>
              <a:rPr lang="en-US" dirty="0"/>
              <a:t>This Slide presents a </a:t>
            </a:r>
            <a:r>
              <a:rPr lang="en-US" dirty="0">
                <a:hlinkClick r:id="rId2" tooltip="Chronology"/>
              </a:rPr>
              <a:t>timeline</a:t>
            </a:r>
            <a:r>
              <a:rPr lang="en-US" dirty="0"/>
              <a:t> of events in the history of computer </a:t>
            </a:r>
            <a:r>
              <a:rPr lang="en-US" dirty="0">
                <a:hlinkClick r:id="rId3" tooltip="Operating system"/>
              </a:rPr>
              <a:t>operating systems</a:t>
            </a:r>
            <a:r>
              <a:rPr lang="en-US" dirty="0"/>
              <a:t> from 1951 to the current day. </a:t>
            </a:r>
          </a:p>
          <a:p>
            <a:r>
              <a:rPr lang="en-US" dirty="0"/>
              <a:t>1950s</a:t>
            </a:r>
          </a:p>
          <a:p>
            <a:r>
              <a:rPr lang="en-US" dirty="0"/>
              <a:t>1960s</a:t>
            </a:r>
          </a:p>
          <a:p>
            <a:r>
              <a:rPr lang="en-US" dirty="0"/>
              <a:t>1970s </a:t>
            </a:r>
          </a:p>
          <a:p>
            <a:r>
              <a:rPr lang="en-US" dirty="0"/>
              <a:t>1980s</a:t>
            </a:r>
          </a:p>
          <a:p>
            <a:r>
              <a:rPr lang="en-US" dirty="0"/>
              <a:t> 1990s</a:t>
            </a:r>
          </a:p>
          <a:p>
            <a:r>
              <a:rPr lang="en-US" dirty="0"/>
              <a:t>2000s</a:t>
            </a:r>
          </a:p>
          <a:p>
            <a:r>
              <a:rPr lang="en-US" dirty="0"/>
              <a:t>2010s</a:t>
            </a:r>
          </a:p>
          <a:p>
            <a:r>
              <a:rPr lang="en-US" dirty="0">
                <a:solidFill>
                  <a:srgbClr val="FF0000"/>
                </a:solidFill>
              </a:rPr>
              <a:t>Rest More details: http://en.wikipedia.org/wiki/Timeline_of_operating_systems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normAutofit lnSpcReduction="10000"/>
          </a:bodyPr>
          <a:lstStyle/>
          <a:p>
            <a:pPr algn="just">
              <a:buNone/>
            </a:pPr>
            <a:r>
              <a:rPr lang="en-US" dirty="0"/>
              <a:t>	To construct the actual object program of the OS when this approach is used, one first compiles all the individual procedures and then binds them all together into a single executable file using the system linker. In terms of information hiding, there is essentially none – every procedure is visible to every other procedure. (as opposed to a structure containing modules or packages, in which much of the information is hidden away  inside modules, and only the officially designated entry points can be called from outside the module).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rmAutofit fontScale="92500"/>
          </a:bodyPr>
          <a:lstStyle/>
          <a:p>
            <a:pPr algn="just">
              <a:buNone/>
            </a:pPr>
            <a:r>
              <a:rPr lang="en-US" dirty="0"/>
              <a:t>	Even in monolithic system, however, it is possible to have some structure. The services (system calls) provided by the OS are requested by putting the parameters in a well-defined place (e.g., on the stack) and then executing a trap instruction. This instruction switches the machine from user mode to kernel mode and transfers control to the OS. The OS then fetches the parameters and determines which system call is to be carried out. After that, it indexes into a table that contains in slot </a:t>
            </a:r>
            <a:r>
              <a:rPr lang="en-US" i="1" dirty="0"/>
              <a:t>and </a:t>
            </a:r>
            <a:r>
              <a:rPr lang="en-US" dirty="0"/>
              <a:t>a pointer to the procedure that carries out system call.</a:t>
            </a:r>
          </a:p>
          <a:p>
            <a:pPr algn="just">
              <a:buNone/>
            </a:pPr>
            <a:r>
              <a:rPr lang="en-US" dirty="0"/>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lstStyle/>
          <a:p>
            <a:pPr>
              <a:buNone/>
            </a:pPr>
            <a:r>
              <a:rPr lang="en-US" dirty="0"/>
              <a:t>	 This organization suggests a basic structure for the OS: This organization suggests a basic structure for the OS:</a:t>
            </a:r>
          </a:p>
          <a:p>
            <a:pPr>
              <a:buNone/>
            </a:pPr>
            <a:r>
              <a:rPr lang="en-US" dirty="0"/>
              <a:t>	1. A main program that invokes the requested service procedure.</a:t>
            </a:r>
          </a:p>
          <a:p>
            <a:pPr>
              <a:buNone/>
            </a:pPr>
            <a:r>
              <a:rPr lang="en-US" dirty="0"/>
              <a:t>	2. A set of service procedures that carry out the system calls.</a:t>
            </a:r>
          </a:p>
          <a:p>
            <a:pPr>
              <a:buNone/>
            </a:pPr>
            <a:r>
              <a:rPr lang="en-US" dirty="0"/>
              <a:t>	3. A set of utility procedures that help the service procedures.</a:t>
            </a:r>
          </a:p>
          <a:p>
            <a:pPr>
              <a:buNone/>
            </a:pPr>
            <a:r>
              <a:rPr lang="en-US" dirty="0"/>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lstStyle/>
          <a:p>
            <a:pPr algn="just">
              <a:buNone/>
            </a:pPr>
            <a:r>
              <a:rPr lang="en-US" dirty="0"/>
              <a:t>	In this model, for each system call there is one service procedure that takes care of it and executes it. The utility procedures do things that are needed by several operator console.</a:t>
            </a:r>
          </a:p>
          <a:p>
            <a:pPr algn="just">
              <a:buNone/>
            </a:pPr>
            <a:r>
              <a:rPr lang="en-US" dirty="0"/>
              <a:t>	</a:t>
            </a:r>
          </a:p>
        </p:txBody>
      </p:sp>
      <p:pic>
        <p:nvPicPr>
          <p:cNvPr id="4" name="Picture 2"/>
          <p:cNvPicPr>
            <a:picLocks noChangeAspect="1" noChangeArrowheads="1"/>
          </p:cNvPicPr>
          <p:nvPr/>
        </p:nvPicPr>
        <p:blipFill>
          <a:blip r:embed="rId2"/>
          <a:srcRect/>
          <a:stretch>
            <a:fillRect/>
          </a:stretch>
        </p:blipFill>
        <p:spPr bwMode="auto">
          <a:xfrm>
            <a:off x="2514600" y="2327658"/>
            <a:ext cx="4495800" cy="4530342"/>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Layered System</a:t>
            </a:r>
          </a:p>
        </p:txBody>
      </p:sp>
      <p:sp>
        <p:nvSpPr>
          <p:cNvPr id="3" name="Content Placeholder 2"/>
          <p:cNvSpPr>
            <a:spLocks noGrp="1"/>
          </p:cNvSpPr>
          <p:nvPr>
            <p:ph idx="1"/>
          </p:nvPr>
        </p:nvSpPr>
        <p:spPr>
          <a:xfrm>
            <a:off x="457200" y="990600"/>
            <a:ext cx="8229600" cy="5562600"/>
          </a:xfrm>
        </p:spPr>
        <p:txBody>
          <a:bodyPr>
            <a:normAutofit fontScale="92500" lnSpcReduction="10000"/>
          </a:bodyPr>
          <a:lstStyle/>
          <a:p>
            <a:pPr algn="just">
              <a:buNone/>
            </a:pPr>
            <a:r>
              <a:rPr lang="en-US" dirty="0"/>
              <a:t>	Layered Systems use layers to separate different units of functionality. Each layer only communicates with the layer above and the layer below. Each layer </a:t>
            </a:r>
            <a:r>
              <a:rPr lang="en-US" i="1" dirty="0"/>
              <a:t>uses</a:t>
            </a:r>
            <a:r>
              <a:rPr lang="en-US" dirty="0"/>
              <a:t> the layer below to perform its function. Communication happens through predefined, fixed interfaces. </a:t>
            </a:r>
          </a:p>
          <a:p>
            <a:pPr algn="just">
              <a:buNone/>
            </a:pPr>
            <a:r>
              <a:rPr lang="en-US" dirty="0"/>
              <a:t>	A </a:t>
            </a:r>
            <a:r>
              <a:rPr lang="en-US" b="1" dirty="0"/>
              <a:t>Layer</a:t>
            </a:r>
            <a:r>
              <a:rPr lang="en-US" dirty="0"/>
              <a:t> is a design construct. It is implemented by any number of classes or modules that behave like they are all in the same layer. That means that they only communicate with classes in layers immediately above or below their layer and with themselves. </a:t>
            </a:r>
          </a:p>
          <a:p>
            <a:pPr algn="just">
              <a:buNone/>
            </a:pP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Sample Example of Layered System</a:t>
            </a:r>
          </a:p>
        </p:txBody>
      </p:sp>
      <p:pic>
        <p:nvPicPr>
          <p:cNvPr id="7" name="Picture 3"/>
          <p:cNvPicPr>
            <a:picLocks noChangeAspect="1" noChangeArrowheads="1"/>
          </p:cNvPicPr>
          <p:nvPr/>
        </p:nvPicPr>
        <p:blipFill>
          <a:blip r:embed="rId2"/>
          <a:srcRect/>
          <a:stretch>
            <a:fillRect/>
          </a:stretch>
        </p:blipFill>
        <p:spPr bwMode="auto">
          <a:xfrm>
            <a:off x="762000" y="1905000"/>
            <a:ext cx="7315200" cy="3348647"/>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how it works</a:t>
            </a:r>
          </a:p>
        </p:txBody>
      </p:sp>
      <p:pic>
        <p:nvPicPr>
          <p:cNvPr id="62466" name="Picture 2"/>
          <p:cNvPicPr>
            <a:picLocks noGrp="1" noChangeAspect="1" noChangeArrowheads="1"/>
          </p:cNvPicPr>
          <p:nvPr>
            <p:ph idx="1"/>
          </p:nvPr>
        </p:nvPicPr>
        <p:blipFill>
          <a:blip r:embed="rId2"/>
          <a:srcRect/>
          <a:stretch>
            <a:fillRect/>
          </a:stretch>
        </p:blipFill>
        <p:spPr bwMode="auto">
          <a:xfrm>
            <a:off x="838200" y="2057400"/>
            <a:ext cx="7566366" cy="36576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rmAutofit fontScale="92500" lnSpcReduction="20000"/>
          </a:bodyPr>
          <a:lstStyle/>
          <a:p>
            <a:pPr algn="just">
              <a:buNone/>
            </a:pPr>
            <a:r>
              <a:rPr lang="en-US" b="1" dirty="0"/>
              <a:t>	Where does it come from?</a:t>
            </a:r>
          </a:p>
          <a:p>
            <a:pPr algn="just">
              <a:buNone/>
            </a:pPr>
            <a:r>
              <a:rPr lang="en-US" dirty="0"/>
              <a:t>	The first use of layers in software architecture is in </a:t>
            </a:r>
            <a:r>
              <a:rPr lang="en-US" dirty="0">
                <a:hlinkClick r:id="rId2"/>
              </a:rPr>
              <a:t>The structure of the 'THE'-multiprogramming system</a:t>
            </a:r>
            <a:r>
              <a:rPr lang="en-US" dirty="0"/>
              <a:t> by E.W. </a:t>
            </a:r>
            <a:r>
              <a:rPr lang="en-US" dirty="0" err="1"/>
              <a:t>Dijkstra</a:t>
            </a:r>
            <a:r>
              <a:rPr lang="en-US" dirty="0"/>
              <a:t> (1968). </a:t>
            </a:r>
          </a:p>
          <a:p>
            <a:pPr algn="just">
              <a:buNone/>
            </a:pPr>
            <a:r>
              <a:rPr lang="en-US" b="1" dirty="0"/>
              <a:t>	When should you use it?</a:t>
            </a:r>
          </a:p>
          <a:p>
            <a:pPr algn="just">
              <a:buNone/>
            </a:pPr>
            <a:r>
              <a:rPr lang="en-US" dirty="0"/>
              <a:t>	The layered system is ideal when your system has different levels of functionality. The function you want your system to perform is actually performed at the lowest level, or layer. But you do not want to call the functions at the lowest level directly all the time, because they are complex to use, they have several different implementations, etc. At the highest level you just want a few simple functions to do the things you want. Let the lower layers sort the rest out. </a:t>
            </a:r>
          </a:p>
          <a:p>
            <a:pPr algn="just"/>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rmAutofit fontScale="92500" lnSpcReduction="20000"/>
          </a:bodyPr>
          <a:lstStyle/>
          <a:p>
            <a:pPr algn="just">
              <a:buNone/>
            </a:pPr>
            <a:r>
              <a:rPr lang="en-US" b="1" dirty="0"/>
              <a:t>	How does it work?</a:t>
            </a:r>
          </a:p>
          <a:p>
            <a:pPr algn="just">
              <a:buNone/>
            </a:pPr>
            <a:r>
              <a:rPr lang="en-US" dirty="0"/>
              <a:t>	Each layer offers its own kind of functionality. Lower layers are usually more domain specific, closer to the machine's hardware. A higher layer uses a its lower layer to perform its function. It </a:t>
            </a:r>
            <a:r>
              <a:rPr lang="en-US" i="1" dirty="0"/>
              <a:t>requires</a:t>
            </a:r>
            <a:r>
              <a:rPr lang="en-US" dirty="0"/>
              <a:t> its lower layer. It is even allowed for a layer to use other layers that are lower or higher than its immediate neighbor, but these should remain exceptions. They are called </a:t>
            </a:r>
            <a:r>
              <a:rPr lang="en-US" b="1" dirty="0"/>
              <a:t>bridges</a:t>
            </a:r>
            <a:r>
              <a:rPr lang="en-US" dirty="0"/>
              <a:t> and should be properly documented. </a:t>
            </a:r>
          </a:p>
          <a:p>
            <a:pPr algn="just">
              <a:buNone/>
            </a:pPr>
            <a:r>
              <a:rPr lang="en-US" dirty="0"/>
              <a:t>	Each layer contains any number of objects. These objects communicate with other objects in the same layer and in the layers above and below. </a:t>
            </a:r>
          </a:p>
          <a:p>
            <a:pPr algn="just">
              <a:buNone/>
            </a:pPr>
            <a:r>
              <a:rPr lang="en-US" dirty="0"/>
              <a:t>	Its possible to define multiple layers at the same level. It implies that objects of these layers do not communicate with each other. </a:t>
            </a:r>
          </a:p>
          <a:p>
            <a:pPr algn="just">
              <a:buNone/>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0"/>
            <a:ext cx="8229600" cy="6629400"/>
          </a:xfrm>
        </p:spPr>
        <p:txBody>
          <a:bodyPr/>
          <a:lstStyle/>
          <a:p>
            <a:pPr algn="just">
              <a:buNone/>
            </a:pPr>
            <a:r>
              <a:rPr lang="en-US" dirty="0"/>
              <a:t>	</a:t>
            </a:r>
          </a:p>
          <a:p>
            <a:pPr algn="just">
              <a:buNone/>
            </a:pPr>
            <a:endParaRPr lang="en-US" dirty="0"/>
          </a:p>
          <a:p>
            <a:pPr algn="just">
              <a:buNone/>
            </a:pPr>
            <a:endParaRPr lang="en-US" dirty="0"/>
          </a:p>
          <a:p>
            <a:pPr algn="just">
              <a:buNone/>
            </a:pPr>
            <a:endParaRPr lang="en-US" dirty="0"/>
          </a:p>
          <a:p>
            <a:pPr algn="just">
              <a:buNone/>
            </a:pPr>
            <a:endParaRPr lang="en-US" dirty="0"/>
          </a:p>
          <a:p>
            <a:pPr algn="just">
              <a:buNone/>
            </a:pPr>
            <a:r>
              <a:rPr lang="en-US" dirty="0"/>
              <a:t>	The user calls a function on an object in the upper layer. This object calls functions in the layer below. These functions in turn approach the layer below and the layer above. Etc. Eventually the function is performed and control is returned to the user. All this is usually done sequentially, in the same thread.  </a:t>
            </a:r>
          </a:p>
        </p:txBody>
      </p:sp>
      <p:pic>
        <p:nvPicPr>
          <p:cNvPr id="6" name="Picture 2"/>
          <p:cNvPicPr>
            <a:picLocks noChangeAspect="1" noChangeArrowheads="1"/>
          </p:cNvPicPr>
          <p:nvPr/>
        </p:nvPicPr>
        <p:blipFill>
          <a:blip r:embed="rId2"/>
          <a:srcRect/>
          <a:stretch>
            <a:fillRect/>
          </a:stretch>
        </p:blipFill>
        <p:spPr bwMode="auto">
          <a:xfrm>
            <a:off x="914400" y="381000"/>
            <a:ext cx="7696200" cy="2162175"/>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172200"/>
          </a:xfrm>
        </p:spPr>
        <p:txBody>
          <a:bodyPr>
            <a:normAutofit fontScale="92500"/>
          </a:bodyPr>
          <a:lstStyle/>
          <a:p>
            <a:r>
              <a:rPr lang="en-US" dirty="0">
                <a:hlinkClick r:id="rId2" tooltip="DEC BATCH-11/DOS-11"/>
              </a:rPr>
              <a:t>DOS-11</a:t>
            </a:r>
            <a:r>
              <a:rPr lang="en-US" dirty="0"/>
              <a:t> V09-20C (</a:t>
            </a:r>
            <a:r>
              <a:rPr lang="en-US" i="1" dirty="0"/>
              <a:t>Last stable release, June 1974</a:t>
            </a:r>
            <a:r>
              <a:rPr lang="en-US" dirty="0"/>
              <a:t>)</a:t>
            </a:r>
          </a:p>
          <a:p>
            <a:r>
              <a:rPr lang="en-US" dirty="0"/>
              <a:t>1985: </a:t>
            </a:r>
            <a:r>
              <a:rPr lang="en-US" dirty="0">
                <a:hlinkClick r:id="rId3" tooltip="Windows 1.0"/>
              </a:rPr>
              <a:t>Windows 1.0</a:t>
            </a:r>
            <a:endParaRPr lang="en-US" dirty="0"/>
          </a:p>
          <a:p>
            <a:r>
              <a:rPr lang="en-US" dirty="0"/>
              <a:t>1987: </a:t>
            </a:r>
            <a:r>
              <a:rPr lang="en-US" dirty="0">
                <a:hlinkClick r:id="rId3" tooltip="Windows 1.0"/>
              </a:rPr>
              <a:t>Windows 2.0</a:t>
            </a:r>
            <a:endParaRPr lang="en-US" dirty="0"/>
          </a:p>
          <a:p>
            <a:r>
              <a:rPr lang="en-US" dirty="0"/>
              <a:t>1990: </a:t>
            </a:r>
            <a:r>
              <a:rPr lang="en-US" dirty="0">
                <a:hlinkClick r:id="rId3" tooltip="Windows 1.0"/>
              </a:rPr>
              <a:t>Windows 3.0</a:t>
            </a:r>
            <a:endParaRPr lang="en-US" dirty="0"/>
          </a:p>
          <a:p>
            <a:r>
              <a:rPr lang="en-US" dirty="0"/>
              <a:t>Series of Windows start’s here …… </a:t>
            </a:r>
            <a:r>
              <a:rPr lang="en-US" dirty="0">
                <a:sym typeface="Wingdings" pitchFamily="2" charset="2"/>
              </a:rPr>
              <a:t></a:t>
            </a:r>
          </a:p>
          <a:p>
            <a:r>
              <a:rPr lang="en-US" dirty="0">
                <a:sym typeface="Wingdings" pitchFamily="2" charset="2"/>
              </a:rPr>
              <a:t>2001 – 10: Windows XP, Windows XP 64 – bit Edition.</a:t>
            </a:r>
          </a:p>
          <a:p>
            <a:r>
              <a:rPr lang="en-US" dirty="0">
                <a:sym typeface="Wingdings" pitchFamily="2" charset="2"/>
              </a:rPr>
              <a:t>2002 – 09: Windows XP service pack 1</a:t>
            </a:r>
          </a:p>
          <a:p>
            <a:r>
              <a:rPr lang="en-US" dirty="0">
                <a:sym typeface="Wingdings" pitchFamily="2" charset="2"/>
              </a:rPr>
              <a:t>2003 – 04: Windows XP 64 – bit Edition 2003</a:t>
            </a:r>
          </a:p>
          <a:p>
            <a:r>
              <a:rPr lang="en-US" dirty="0">
                <a:sym typeface="Wingdings" pitchFamily="2" charset="2"/>
              </a:rPr>
              <a:t>2003 – 04: Windows server 2003</a:t>
            </a:r>
          </a:p>
          <a:p>
            <a:r>
              <a:rPr lang="en-US" dirty="0">
                <a:sym typeface="Wingdings" pitchFamily="2" charset="2"/>
              </a:rPr>
              <a:t>2004 – 08: Windows XP service pack 2</a:t>
            </a: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553200"/>
          </a:xfrm>
        </p:spPr>
        <p:txBody>
          <a:bodyPr>
            <a:normAutofit fontScale="92500" lnSpcReduction="20000"/>
          </a:bodyPr>
          <a:lstStyle/>
          <a:p>
            <a:pPr algn="just">
              <a:buNone/>
            </a:pPr>
            <a:r>
              <a:rPr lang="en-US" b="1" dirty="0"/>
              <a:t>	Problems</a:t>
            </a:r>
          </a:p>
          <a:p>
            <a:pPr algn="just">
              <a:buNone/>
            </a:pPr>
            <a:r>
              <a:rPr lang="en-US" dirty="0"/>
              <a:t>	It can be hard to specify and maintain fixed interfaces between the layers. </a:t>
            </a:r>
          </a:p>
          <a:p>
            <a:pPr algn="just">
              <a:buNone/>
            </a:pPr>
            <a:r>
              <a:rPr lang="en-US" dirty="0"/>
              <a:t>	Layers are sometimes distinguished from Tiers. But the arguments haven't really convinced me. Both layers and tiers make use of their adjacent units. Tiers are often located on different machines, but this is not essential to the architecture. </a:t>
            </a:r>
          </a:p>
          <a:p>
            <a:pPr algn="just">
              <a:buNone/>
            </a:pPr>
            <a:r>
              <a:rPr lang="en-US" b="1" dirty="0"/>
              <a:t>	Common implementation techniques</a:t>
            </a:r>
          </a:p>
          <a:p>
            <a:pPr algn="just">
              <a:buNone/>
            </a:pPr>
            <a:r>
              <a:rPr lang="en-US" dirty="0"/>
              <a:t>	Layers need no explicit representation. You don't need to create </a:t>
            </a:r>
            <a:r>
              <a:rPr lang="en-US" i="1" dirty="0"/>
              <a:t>layer</a:t>
            </a:r>
            <a:r>
              <a:rPr lang="en-US" dirty="0"/>
              <a:t> classes or the like. Just make sure the objects you create only talk to objects in the correct layers. It's a good idea to use the name of the layer in the classes or modules that belong to it. </a:t>
            </a:r>
          </a:p>
          <a:p>
            <a:pPr algn="just"/>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dirty="0"/>
              <a:t>Virtual Machine</a:t>
            </a:r>
          </a:p>
        </p:txBody>
      </p:sp>
      <p:sp>
        <p:nvSpPr>
          <p:cNvPr id="3" name="Content Placeholder 2"/>
          <p:cNvSpPr>
            <a:spLocks noGrp="1"/>
          </p:cNvSpPr>
          <p:nvPr>
            <p:ph idx="1"/>
          </p:nvPr>
        </p:nvSpPr>
        <p:spPr>
          <a:xfrm>
            <a:off x="457200" y="1143000"/>
            <a:ext cx="8229600" cy="5410200"/>
          </a:xfrm>
        </p:spPr>
        <p:txBody>
          <a:bodyPr>
            <a:normAutofit fontScale="92500" lnSpcReduction="20000"/>
          </a:bodyPr>
          <a:lstStyle/>
          <a:p>
            <a:pPr algn="just"/>
            <a:r>
              <a:rPr lang="en-US" dirty="0"/>
              <a:t>A virtual machine (VM) is an operating system </a:t>
            </a:r>
            <a:r>
              <a:rPr lang="en-US" dirty="0">
                <a:hlinkClick r:id="rId2"/>
              </a:rPr>
              <a:t>OS</a:t>
            </a:r>
            <a:r>
              <a:rPr lang="en-US" dirty="0"/>
              <a:t> or application environment that is installed on software which imitates dedicated hardware. The end user has the same experience on a virtual machine as they would have on dedicated hardware.</a:t>
            </a:r>
            <a:br>
              <a:rPr lang="en-US" dirty="0"/>
            </a:br>
            <a:r>
              <a:rPr lang="en-US" dirty="0"/>
              <a:t>In computing, a </a:t>
            </a:r>
            <a:r>
              <a:rPr lang="en-US" b="1" dirty="0"/>
              <a:t>virtual machine</a:t>
            </a:r>
            <a:r>
              <a:rPr lang="en-US" dirty="0"/>
              <a:t> (</a:t>
            </a:r>
            <a:r>
              <a:rPr lang="en-US" b="1" dirty="0"/>
              <a:t>VM</a:t>
            </a:r>
            <a:r>
              <a:rPr lang="en-US" dirty="0"/>
              <a:t>) is an </a:t>
            </a:r>
            <a:r>
              <a:rPr lang="en-US" dirty="0">
                <a:hlinkClick r:id="rId3" tooltip="Emulation"/>
              </a:rPr>
              <a:t>emulation</a:t>
            </a:r>
            <a:r>
              <a:rPr lang="en-US" dirty="0"/>
              <a:t> of a particular computer system. Virtual machines operate based on the </a:t>
            </a:r>
            <a:r>
              <a:rPr lang="en-US" dirty="0">
                <a:hlinkClick r:id="rId4" tooltip="Computer architecture"/>
              </a:rPr>
              <a:t>computer architecture</a:t>
            </a:r>
            <a:r>
              <a:rPr lang="en-US" dirty="0"/>
              <a:t> and functions of a real or hypothetical computer, and their implementations may involve specialized </a:t>
            </a:r>
            <a:r>
              <a:rPr lang="en-US" dirty="0">
                <a:hlinkClick r:id="rId5" tooltip="Computer hardware"/>
              </a:rPr>
              <a:t>hardware</a:t>
            </a:r>
            <a:r>
              <a:rPr lang="en-US" dirty="0"/>
              <a:t>, </a:t>
            </a:r>
            <a:r>
              <a:rPr lang="en-US" dirty="0">
                <a:hlinkClick r:id="rId6" tooltip="Software"/>
              </a:rPr>
              <a:t>software</a:t>
            </a:r>
            <a:r>
              <a:rPr lang="en-US" dirty="0"/>
              <a:t>, or a combination of both.</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553200"/>
          </a:xfrm>
        </p:spPr>
        <p:txBody>
          <a:bodyPr>
            <a:normAutofit fontScale="70000" lnSpcReduction="20000"/>
          </a:bodyPr>
          <a:lstStyle/>
          <a:p>
            <a:pPr algn="just"/>
            <a:r>
              <a:rPr lang="en-US" dirty="0"/>
              <a:t>Specialized software called a </a:t>
            </a:r>
            <a:r>
              <a:rPr lang="en-US" dirty="0">
                <a:hlinkClick r:id="rId2"/>
              </a:rPr>
              <a:t>hypervisor</a:t>
            </a:r>
            <a:r>
              <a:rPr lang="en-US" dirty="0"/>
              <a:t> emulates the PC </a:t>
            </a:r>
            <a:r>
              <a:rPr lang="en-US" dirty="0">
                <a:hlinkClick r:id="rId3"/>
              </a:rPr>
              <a:t>client</a:t>
            </a:r>
            <a:r>
              <a:rPr lang="en-US" dirty="0"/>
              <a:t> or server's </a:t>
            </a:r>
            <a:r>
              <a:rPr lang="en-US" dirty="0">
                <a:hlinkClick r:id="rId4"/>
              </a:rPr>
              <a:t>CPU</a:t>
            </a:r>
            <a:r>
              <a:rPr lang="en-US" dirty="0"/>
              <a:t>, memory, </a:t>
            </a:r>
            <a:r>
              <a:rPr lang="en-US" dirty="0">
                <a:hlinkClick r:id="rId5"/>
              </a:rPr>
              <a:t>hard disk</a:t>
            </a:r>
            <a:r>
              <a:rPr lang="en-US" dirty="0"/>
              <a:t>, network and other hardware resources completely, enabling virtual machines to share the resources. The hypervisor can emulate multiple virtual hardware platforms that are isolated from each other, allowing virtual machines to run Linux and Windows server operating systems on the same underlying physical host. Virtualization saves costs by reducing the need for physical hardware systems. Virtual machines more efficiently use hardware, which lowers the quantities of hardware and associated maintenance costs, and reduces power and cooling demand. They also ease management because virtual hardware does not fail. Administrators can take advantage of virtual environments to simplify </a:t>
            </a:r>
            <a:r>
              <a:rPr lang="en-US" dirty="0">
                <a:hlinkClick r:id="rId6"/>
              </a:rPr>
              <a:t>backups</a:t>
            </a:r>
            <a:r>
              <a:rPr lang="en-US" dirty="0"/>
              <a:t>, </a:t>
            </a:r>
            <a:r>
              <a:rPr lang="en-US" dirty="0">
                <a:hlinkClick r:id="rId7"/>
              </a:rPr>
              <a:t>disaster recovery</a:t>
            </a:r>
            <a:r>
              <a:rPr lang="en-US" dirty="0"/>
              <a:t>, new deployments and basic system administration tasks.</a:t>
            </a:r>
          </a:p>
          <a:p>
            <a:pPr algn="just"/>
            <a:r>
              <a:rPr lang="en-US" dirty="0"/>
              <a:t>Virtual machines do not require specialized hypervisor-specific </a:t>
            </a:r>
            <a:r>
              <a:rPr lang="en-US" dirty="0">
                <a:hlinkClick r:id="rId8"/>
              </a:rPr>
              <a:t>hardware</a:t>
            </a:r>
            <a:r>
              <a:rPr lang="en-US" dirty="0"/>
              <a:t>. Virtualization does however require more bandwidth, storage and processing capacity than a traditional server or desktop if the physical hardware is going to host multiple running virtual machines. VMs can easily move, be copied and reassigned between host servers to optimize hardware resource utilization. Because VMs on a physical host can consume unequal resource quantities (one may hog the available physical storage while another stores little), IT professionals must balance VMs with available resources.</a:t>
            </a:r>
          </a:p>
          <a:p>
            <a:pPr algn="just"/>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rmAutofit fontScale="85000" lnSpcReduction="10000"/>
          </a:bodyPr>
          <a:lstStyle/>
          <a:p>
            <a:pPr algn="just"/>
            <a:r>
              <a:rPr lang="en-US" dirty="0"/>
              <a:t>A virtual machine is a software computer that, like a physical computer, runs an operating system and applications. The virtual machine is comprised of a set of specification and configuration files and is backed by the physical resources of a host. Every virtual machine has virtual devices that provide the same functionality as physical hardware and have additional benefits in terms of portability, manageability, and security.</a:t>
            </a:r>
          </a:p>
          <a:p>
            <a:pPr algn="just"/>
            <a:r>
              <a:rPr lang="en-US" dirty="0"/>
              <a:t>A virtual machine consists of several types of files that you store on a supported storage device. The key files that make up a virtual machine are the configuration file, virtual disk file, NVRAM setting file, and the log file. You configure virtual machine settings through the </a:t>
            </a:r>
            <a:r>
              <a:rPr lang="en-US" dirty="0" err="1"/>
              <a:t>vSphere</a:t>
            </a:r>
            <a:r>
              <a:rPr lang="en-US" dirty="0"/>
              <a:t> Web Client or the </a:t>
            </a:r>
            <a:r>
              <a:rPr lang="en-US" dirty="0" err="1"/>
              <a:t>vSphere</a:t>
            </a:r>
            <a:r>
              <a:rPr lang="en-US" dirty="0"/>
              <a:t> Client. You do not need to touch the key files.</a:t>
            </a:r>
          </a:p>
          <a:p>
            <a:pPr algn="just"/>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Why Virtual Machine</a:t>
            </a:r>
          </a:p>
        </p:txBody>
      </p:sp>
      <p:sp>
        <p:nvSpPr>
          <p:cNvPr id="3" name="Content Placeholder 2"/>
          <p:cNvSpPr>
            <a:spLocks noGrp="1"/>
          </p:cNvSpPr>
          <p:nvPr>
            <p:ph idx="1"/>
          </p:nvPr>
        </p:nvSpPr>
        <p:spPr>
          <a:xfrm>
            <a:off x="457200" y="990600"/>
            <a:ext cx="8229600" cy="5638800"/>
          </a:xfrm>
        </p:spPr>
        <p:txBody>
          <a:bodyPr>
            <a:normAutofit lnSpcReduction="10000"/>
          </a:bodyPr>
          <a:lstStyle/>
          <a:p>
            <a:r>
              <a:rPr lang="en-US" dirty="0"/>
              <a:t>Run Old Apps</a:t>
            </a:r>
          </a:p>
          <a:p>
            <a:r>
              <a:rPr lang="en-US" dirty="0"/>
              <a:t>Access Virus-Infected Data</a:t>
            </a:r>
          </a:p>
          <a:p>
            <a:r>
              <a:rPr lang="en-US" dirty="0"/>
              <a:t>Browse in complete safely </a:t>
            </a:r>
          </a:p>
          <a:p>
            <a:r>
              <a:rPr lang="en-US" dirty="0"/>
              <a:t>Test Software, Upgrades or New Configurations</a:t>
            </a:r>
          </a:p>
          <a:p>
            <a:r>
              <a:rPr lang="en-US" dirty="0"/>
              <a:t>Run Linux on Top of Windows (Or Vice-Versa)</a:t>
            </a:r>
          </a:p>
          <a:p>
            <a:r>
              <a:rPr lang="en-US" dirty="0"/>
              <a:t>Back Up an Entire OS</a:t>
            </a:r>
          </a:p>
          <a:p>
            <a:r>
              <a:rPr lang="en-US" dirty="0"/>
              <a:t>Create a Personal Cloud Computer</a:t>
            </a:r>
          </a:p>
          <a:p>
            <a:r>
              <a:rPr lang="en-US" dirty="0"/>
              <a:t>Make a backup of server for Emergencies</a:t>
            </a:r>
          </a:p>
          <a:p>
            <a:r>
              <a:rPr lang="en-US" dirty="0"/>
              <a:t>Reuse Old HD</a:t>
            </a:r>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Client-Server Model</a:t>
            </a:r>
          </a:p>
        </p:txBody>
      </p:sp>
      <p:sp>
        <p:nvSpPr>
          <p:cNvPr id="3" name="Content Placeholder 2"/>
          <p:cNvSpPr>
            <a:spLocks noGrp="1"/>
          </p:cNvSpPr>
          <p:nvPr>
            <p:ph idx="1"/>
          </p:nvPr>
        </p:nvSpPr>
        <p:spPr>
          <a:xfrm>
            <a:off x="457200" y="1066800"/>
            <a:ext cx="8229600" cy="5562600"/>
          </a:xfrm>
        </p:spPr>
        <p:txBody>
          <a:bodyPr>
            <a:normAutofit fontScale="85000" lnSpcReduction="20000"/>
          </a:bodyPr>
          <a:lstStyle/>
          <a:p>
            <a:pPr algn="just"/>
            <a:r>
              <a:rPr lang="en-US" dirty="0"/>
              <a:t>The </a:t>
            </a:r>
            <a:r>
              <a:rPr lang="en-US" b="1" dirty="0"/>
              <a:t>client–server model</a:t>
            </a:r>
            <a:r>
              <a:rPr lang="en-US" dirty="0"/>
              <a:t> of computing is a </a:t>
            </a:r>
            <a:r>
              <a:rPr lang="en-US" dirty="0">
                <a:hlinkClick r:id="rId2" tooltip="Distributed application"/>
              </a:rPr>
              <a:t>distributed application</a:t>
            </a:r>
            <a:r>
              <a:rPr lang="en-US" dirty="0"/>
              <a:t> structure that partitions tasks or workloads between the providers of a resource or service, called </a:t>
            </a:r>
            <a:r>
              <a:rPr lang="en-US" dirty="0">
                <a:hlinkClick r:id="rId3" tooltip="Server (computing)"/>
              </a:rPr>
              <a:t>servers</a:t>
            </a:r>
            <a:r>
              <a:rPr lang="en-US" dirty="0"/>
              <a:t>, and service requesters, called </a:t>
            </a:r>
            <a:r>
              <a:rPr lang="en-US" dirty="0">
                <a:hlinkClick r:id="rId4" tooltip="Client (computing)"/>
              </a:rPr>
              <a:t>clients</a:t>
            </a:r>
            <a:r>
              <a:rPr lang="en-US" dirty="0"/>
              <a:t>.</a:t>
            </a:r>
          </a:p>
          <a:p>
            <a:pPr algn="just"/>
            <a:r>
              <a:rPr lang="en-US" dirty="0"/>
              <a:t>Often clients and servers communicate over a </a:t>
            </a:r>
            <a:r>
              <a:rPr lang="en-US" dirty="0">
                <a:hlinkClick r:id="rId5" tooltip="Computer network"/>
              </a:rPr>
              <a:t>computer network</a:t>
            </a:r>
            <a:r>
              <a:rPr lang="en-US" dirty="0"/>
              <a:t> on separate hardware, but both client and server may reside in the same system. A server host runs one or more server programs which share their resources with clients. A client does not share any of its resources, but requests a server's content or service function. Clients therefore initiate communication sessions with servers which await incoming requests.</a:t>
            </a:r>
          </a:p>
          <a:p>
            <a:pPr algn="just"/>
            <a:r>
              <a:rPr lang="en-US" dirty="0"/>
              <a:t>Examples of computer applications that use the client–server model are </a:t>
            </a:r>
            <a:r>
              <a:rPr lang="en-US" dirty="0">
                <a:hlinkClick r:id="rId6" tooltip="Email"/>
              </a:rPr>
              <a:t>Email</a:t>
            </a:r>
            <a:r>
              <a:rPr lang="en-US" dirty="0"/>
              <a:t>, </a:t>
            </a:r>
            <a:r>
              <a:rPr lang="en-US" dirty="0">
                <a:hlinkClick r:id="rId7" tooltip="Network printing"/>
              </a:rPr>
              <a:t>network printing</a:t>
            </a:r>
            <a:r>
              <a:rPr lang="en-US" dirty="0"/>
              <a:t>, and the </a:t>
            </a:r>
            <a:r>
              <a:rPr lang="en-US" dirty="0">
                <a:hlinkClick r:id="rId8" tooltip="World Wide Web"/>
              </a:rPr>
              <a:t>World Wide Web</a:t>
            </a:r>
            <a:r>
              <a:rPr lang="en-US" dirty="0"/>
              <a:t>.</a:t>
            </a:r>
          </a:p>
          <a:p>
            <a:pPr algn="just"/>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rmAutofit/>
          </a:bodyPr>
          <a:lstStyle/>
          <a:p>
            <a:pPr algn="just"/>
            <a:r>
              <a:rPr lang="en-US" dirty="0"/>
              <a:t>Whether a computer is a client, a server, or both, is determined by the nature of the application that requires the service functions. For example, a single computer can run web server and file server software at the same time to serve different data to clients making different kinds of requests. Client software can also communicate with server software within the same computer. Communication between servers, such as to synchronize data, is sometimes called </a:t>
            </a:r>
            <a:r>
              <a:rPr lang="en-US" i="1" dirty="0">
                <a:hlinkClick r:id="rId2" tooltip="Inter-server"/>
              </a:rPr>
              <a:t>inter-server</a:t>
            </a:r>
            <a:r>
              <a:rPr lang="en-US" dirty="0"/>
              <a:t> or </a:t>
            </a:r>
            <a:r>
              <a:rPr lang="en-US" i="1" dirty="0"/>
              <a:t>server-to-server</a:t>
            </a:r>
            <a:r>
              <a:rPr lang="en-US" dirty="0"/>
              <a:t> communication.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SUMMARY</a:t>
            </a:r>
          </a:p>
        </p:txBody>
      </p:sp>
      <p:sp>
        <p:nvSpPr>
          <p:cNvPr id="3" name="Content Placeholder 2"/>
          <p:cNvSpPr>
            <a:spLocks noGrp="1"/>
          </p:cNvSpPr>
          <p:nvPr>
            <p:ph idx="1"/>
          </p:nvPr>
        </p:nvSpPr>
        <p:spPr>
          <a:xfrm>
            <a:off x="457200" y="914400"/>
            <a:ext cx="8229600" cy="5638800"/>
          </a:xfrm>
        </p:spPr>
        <p:txBody>
          <a:bodyPr>
            <a:normAutofit fontScale="92500" lnSpcReduction="20000"/>
          </a:bodyPr>
          <a:lstStyle/>
          <a:p>
            <a:pPr algn="just">
              <a:buNone/>
            </a:pPr>
            <a:r>
              <a:rPr lang="en-US" dirty="0"/>
              <a:t>	Operating systems can be viewed from 2 viewpoints: resource managers and extended machines. In the resource manager view, the OS job is to manage the diff parts of the system efficiently. In the extended machine view, the job of the system is to provide the users with abstractions that are more convenient to use than the actual machine. These include processes, address spaces and files.</a:t>
            </a:r>
          </a:p>
          <a:p>
            <a:pPr algn="just">
              <a:buNone/>
            </a:pPr>
            <a:r>
              <a:rPr lang="en-US" dirty="0"/>
              <a:t>	OS have a long history, starting from the days when they replaced the operator, to modern multiprogramming systems. Highlights include early batch systems, multiprogramming systems and personal computer systems.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normAutofit fontScale="85000" lnSpcReduction="20000"/>
          </a:bodyPr>
          <a:lstStyle/>
          <a:p>
            <a:pPr algn="just">
              <a:buNone/>
            </a:pPr>
            <a:r>
              <a:rPr lang="en-US" dirty="0"/>
              <a:t>	since OS interact closely with the HD, some knowledge of computer HD is useful to understand them. Computers are built up of processors, memories and I/O devices. These parts are connected by buses.</a:t>
            </a:r>
          </a:p>
          <a:p>
            <a:pPr algn="just">
              <a:buNone/>
            </a:pPr>
            <a:r>
              <a:rPr lang="en-US" dirty="0"/>
              <a:t>	The basic concept on which all OS are built are processes. Memory management, I/O Management, the file system and security. The heart of any OS is the set of system calls that it can handle. These tell what the OS really does. For UNIX, we have looked at 4 group of system calls. The 1</a:t>
            </a:r>
            <a:r>
              <a:rPr lang="en-US" baseline="30000" dirty="0"/>
              <a:t>st</a:t>
            </a:r>
            <a:r>
              <a:rPr lang="en-US" dirty="0"/>
              <a:t> group of system calls relates to process creation and termination. The 2</a:t>
            </a:r>
            <a:r>
              <a:rPr lang="en-US" baseline="30000" dirty="0"/>
              <a:t>nd</a:t>
            </a:r>
            <a:r>
              <a:rPr lang="en-US" dirty="0"/>
              <a:t> group is for reading and writing files. The 3</a:t>
            </a:r>
            <a:r>
              <a:rPr lang="en-US" baseline="30000" dirty="0"/>
              <a:t>rd</a:t>
            </a:r>
            <a:r>
              <a:rPr lang="en-US" dirty="0"/>
              <a:t> group is for directory management. The 4</a:t>
            </a:r>
            <a:r>
              <a:rPr lang="en-US" baseline="30000" dirty="0"/>
              <a:t>th</a:t>
            </a:r>
            <a:r>
              <a:rPr lang="en-US" dirty="0"/>
              <a:t> group contains miscellaneous calls.</a:t>
            </a:r>
          </a:p>
          <a:p>
            <a:pPr algn="just">
              <a:buNone/>
            </a:pPr>
            <a:r>
              <a:rPr lang="en-US" dirty="0"/>
              <a:t>	The OS can be structured in several ways. The most common ones are as a monolithic system, a hierarchy of layers, microkernel, client-server, virtual machine or </a:t>
            </a:r>
            <a:r>
              <a:rPr lang="en-US" dirty="0" err="1"/>
              <a:t>exokernel</a:t>
            </a:r>
            <a:r>
              <a:rPr lang="en-US" dirty="0"/>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a:xfrm>
            <a:off x="457200" y="2057400"/>
            <a:ext cx="8229600" cy="2743200"/>
          </a:xfrm>
        </p:spPr>
        <p:txBody>
          <a:bodyPr>
            <a:normAutofit fontScale="92500" lnSpcReduction="10000"/>
          </a:bodyPr>
          <a:lstStyle/>
          <a:p>
            <a:pPr lvl="1" algn="ctr">
              <a:buNone/>
            </a:pPr>
            <a:r>
              <a:rPr lang="en-US" sz="4000" dirty="0"/>
              <a:t>   That’s all for our FIRST UNIT. If you have any problem then </a:t>
            </a:r>
            <a:r>
              <a:rPr lang="en-US" sz="4000" dirty="0" err="1"/>
              <a:t>Suman</a:t>
            </a:r>
            <a:r>
              <a:rPr lang="en-US" sz="4000" dirty="0"/>
              <a:t> Sir is here if no then Have a good time for 1</a:t>
            </a:r>
            <a:r>
              <a:rPr lang="en-US" sz="4000" baseline="30000" dirty="0"/>
              <a:t>st</a:t>
            </a:r>
            <a:r>
              <a:rPr lang="en-US" sz="4000" dirty="0"/>
              <a:t> Assignment.</a:t>
            </a:r>
          </a:p>
          <a:p>
            <a:pPr lvl="1" algn="ctr">
              <a:buNone/>
            </a:pPr>
            <a:r>
              <a:rPr lang="en-US" sz="4000" dirty="0"/>
              <a:t>Best Of Luck …………. </a:t>
            </a:r>
            <a:r>
              <a:rPr lang="en-US" sz="4000" dirty="0">
                <a:sym typeface="Wingdings" pitchFamily="2" charset="2"/>
              </a:rPr>
              <a:t></a:t>
            </a:r>
            <a:endParaRPr lang="en-US" sz="4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96000"/>
          </a:xfrm>
        </p:spPr>
        <p:txBody>
          <a:bodyPr/>
          <a:lstStyle/>
          <a:p>
            <a:r>
              <a:rPr lang="en-US" dirty="0"/>
              <a:t>2005 :  Windows server 2003 service pack 1, XP Professional X64 Edition.</a:t>
            </a:r>
          </a:p>
          <a:p>
            <a:r>
              <a:rPr lang="en-US" dirty="0"/>
              <a:t>2006 – 11: Windows Vista</a:t>
            </a:r>
          </a:p>
          <a:p>
            <a:r>
              <a:rPr lang="en-US" dirty="0"/>
              <a:t>2007 : Windows Home server</a:t>
            </a:r>
          </a:p>
          <a:p>
            <a:r>
              <a:rPr lang="en-US" dirty="0"/>
              <a:t>2008: Service pack of Vista and server</a:t>
            </a:r>
          </a:p>
          <a:p>
            <a:r>
              <a:rPr lang="en-US" dirty="0"/>
              <a:t>2009: Windows 7, Windows server 2008</a:t>
            </a:r>
          </a:p>
          <a:p>
            <a:r>
              <a:rPr lang="en-US" dirty="0"/>
              <a:t>2011: Windows 7 service pack 1</a:t>
            </a:r>
          </a:p>
          <a:p>
            <a:r>
              <a:rPr lang="en-US" dirty="0"/>
              <a:t>2012: Windows 8</a:t>
            </a:r>
          </a:p>
          <a:p>
            <a:r>
              <a:rPr lang="en-US" dirty="0"/>
              <a:t>2013: Windows 8.1, Windows server 2012	</a:t>
            </a:r>
          </a:p>
          <a:p>
            <a:r>
              <a:rPr lang="en-US" dirty="0"/>
              <a:t>2015:  ………. Any Guesses </a:t>
            </a:r>
            <a:r>
              <a:rPr lang="en-US" dirty="0">
                <a:sym typeface="Wingdings" panose="05000000000000000000" pitchFamily="2" charset="2"/>
              </a:rPr>
              <a:t></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dirty="0"/>
              <a:t>History of OS</a:t>
            </a:r>
          </a:p>
        </p:txBody>
      </p:sp>
      <p:sp>
        <p:nvSpPr>
          <p:cNvPr id="3" name="Content Placeholder 2"/>
          <p:cNvSpPr>
            <a:spLocks noGrp="1"/>
          </p:cNvSpPr>
          <p:nvPr>
            <p:ph idx="1"/>
          </p:nvPr>
        </p:nvSpPr>
        <p:spPr>
          <a:xfrm>
            <a:off x="457200" y="838200"/>
            <a:ext cx="8229600" cy="5867400"/>
          </a:xfrm>
        </p:spPr>
        <p:txBody>
          <a:bodyPr>
            <a:normAutofit fontScale="85000" lnSpcReduction="10000"/>
          </a:bodyPr>
          <a:lstStyle/>
          <a:p>
            <a:pPr algn="just"/>
            <a:r>
              <a:rPr lang="en-US" dirty="0"/>
              <a:t>The first true digital computer was designed by the English mathematician Charles Babbage (1792 – 1871). Although Babbage spend most of his life and fortune trying to build his “analytical engine”, he never got it working properly because it was purely mechanical and the technology of his date could not produce the required wheels gears and other high level precision that he needed. Need less to say, the analytical engine did not have an OS. </a:t>
            </a:r>
          </a:p>
          <a:p>
            <a:pPr algn="just"/>
            <a:r>
              <a:rPr lang="en-US" dirty="0"/>
              <a:t>As an interesting historical aside, Babbage realized that he would need software for his analytical engine, so he hired a young woman named </a:t>
            </a:r>
            <a:r>
              <a:rPr lang="en-US" b="1" dirty="0" err="1"/>
              <a:t>Ada</a:t>
            </a:r>
            <a:r>
              <a:rPr lang="en-US" b="1" dirty="0"/>
              <a:t> Lovelace,</a:t>
            </a:r>
            <a:r>
              <a:rPr lang="en-US" dirty="0"/>
              <a:t> who was the daughter of the famed British Poet Lord Byron, as the world’s first programmer. The programming language </a:t>
            </a:r>
            <a:r>
              <a:rPr lang="en-US" b="1" dirty="0"/>
              <a:t>Ada</a:t>
            </a:r>
            <a:r>
              <a:rPr lang="en-US" dirty="0"/>
              <a:t> is named after her.</a:t>
            </a:r>
            <a:endParaRPr lang="en-US"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1744</TotalTime>
  <Words>3220</Words>
  <Application>Microsoft Office PowerPoint</Application>
  <PresentationFormat>On-screen Show (4:3)</PresentationFormat>
  <Paragraphs>229</Paragraphs>
  <Slides>79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4" baseType="lpstr">
      <vt:lpstr>Arial</vt:lpstr>
      <vt:lpstr>Calibri</vt:lpstr>
      <vt:lpstr>Times New Roman</vt:lpstr>
      <vt:lpstr>Office Theme</vt:lpstr>
      <vt:lpstr>Packager Shell Object</vt:lpstr>
      <vt:lpstr>OPERATING SYSTEM</vt:lpstr>
      <vt:lpstr>PowerPoint Presentation</vt:lpstr>
      <vt:lpstr>Just For Fun ……………. </vt:lpstr>
      <vt:lpstr>What is OS ?</vt:lpstr>
      <vt:lpstr>PowerPoint Presentation</vt:lpstr>
      <vt:lpstr>Timeline of OS</vt:lpstr>
      <vt:lpstr>PowerPoint Presentation</vt:lpstr>
      <vt:lpstr>PowerPoint Presentation</vt:lpstr>
      <vt:lpstr>History of OS</vt:lpstr>
      <vt:lpstr>Introduction to OS</vt:lpstr>
      <vt:lpstr>Background</vt:lpstr>
      <vt:lpstr>Starting of OS</vt:lpstr>
      <vt:lpstr>History of OS</vt:lpstr>
      <vt:lpstr>History Of Operating System</vt:lpstr>
      <vt:lpstr>First Generation (1940-1956) Vacuum Tubes </vt:lpstr>
      <vt:lpstr>PowerPoint Presentation</vt:lpstr>
      <vt:lpstr>PowerPoint Presentation</vt:lpstr>
      <vt:lpstr>Second Generation (1956-1963) Transistors </vt:lpstr>
      <vt:lpstr>PowerPoint Presentation</vt:lpstr>
      <vt:lpstr>PowerPoint Presentation</vt:lpstr>
      <vt:lpstr>PowerPoint Presentation</vt:lpstr>
      <vt:lpstr>Third Generation (1964-1971) Integrated Circuits </vt:lpstr>
      <vt:lpstr>PowerPoint Presentation</vt:lpstr>
      <vt:lpstr>Sample Computers of 3rd Gen</vt:lpstr>
      <vt:lpstr>Fourth Generation (1971-Present) Microprocessors </vt:lpstr>
      <vt:lpstr>PowerPoint Presentation</vt:lpstr>
      <vt:lpstr>Sample computers of 4th Gen</vt:lpstr>
      <vt:lpstr>Fifth Generation (Present and Beyond) Artificial Intelligence </vt:lpstr>
      <vt:lpstr>PowerPoint Presentation</vt:lpstr>
      <vt:lpstr>This is not in our chapter …….</vt:lpstr>
      <vt:lpstr>Computer Hardware Review</vt:lpstr>
      <vt:lpstr>Processors </vt:lpstr>
      <vt:lpstr>PowerPoint Presentation</vt:lpstr>
      <vt:lpstr>PowerPoint Presentation</vt:lpstr>
      <vt:lpstr>PowerPoint Presentation</vt:lpstr>
      <vt:lpstr>Cache Memory</vt:lpstr>
      <vt:lpstr>Go urself …..</vt:lpstr>
      <vt:lpstr>Sample Example</vt:lpstr>
      <vt:lpstr>Next: Operating System Concept</vt:lpstr>
      <vt:lpstr>Real Time and Time shared </vt:lpstr>
      <vt:lpstr>PowerPoint Presentation</vt:lpstr>
      <vt:lpstr>Mainframe Operating System</vt:lpstr>
      <vt:lpstr>PowerPoint Presentation</vt:lpstr>
      <vt:lpstr>Introduction to System Call</vt:lpstr>
      <vt:lpstr>PowerPoint Presentation</vt:lpstr>
      <vt:lpstr>Basically System Call is ….</vt:lpstr>
      <vt:lpstr>PowerPoint Presentation</vt:lpstr>
      <vt:lpstr>Let me make you simple ….</vt:lpstr>
      <vt:lpstr>Steps in making a system call</vt:lpstr>
      <vt:lpstr>System call for process management</vt:lpstr>
      <vt:lpstr>System call for file management </vt:lpstr>
      <vt:lpstr>System call for Directory management </vt:lpstr>
      <vt:lpstr>System call for Miscellaneous Task</vt:lpstr>
      <vt:lpstr>Difference between UNIX and Windows system call</vt:lpstr>
      <vt:lpstr>The shell – Command Interpreter </vt:lpstr>
      <vt:lpstr>Some more - The shell</vt:lpstr>
      <vt:lpstr>Tomorrow- Operating System Structure</vt:lpstr>
      <vt:lpstr>Monolithic Systems</vt:lpstr>
      <vt:lpstr>Monolithic System …. Easy One</vt:lpstr>
      <vt:lpstr>PowerPoint Presentation</vt:lpstr>
      <vt:lpstr>PowerPoint Presentation</vt:lpstr>
      <vt:lpstr>PowerPoint Presentation</vt:lpstr>
      <vt:lpstr>PowerPoint Presentation</vt:lpstr>
      <vt:lpstr>Layered System</vt:lpstr>
      <vt:lpstr>Sample Example of Layered System</vt:lpstr>
      <vt:lpstr>Sample how it works</vt:lpstr>
      <vt:lpstr>PowerPoint Presentation</vt:lpstr>
      <vt:lpstr>PowerPoint Presentation</vt:lpstr>
      <vt:lpstr>PowerPoint Presentation</vt:lpstr>
      <vt:lpstr>PowerPoint Presentation</vt:lpstr>
      <vt:lpstr>Virtual Machine</vt:lpstr>
      <vt:lpstr>PowerPoint Presentation</vt:lpstr>
      <vt:lpstr>PowerPoint Presentation</vt:lpstr>
      <vt:lpstr>Why Virtual Machine</vt:lpstr>
      <vt:lpstr>Client-Server Model</vt:lpstr>
      <vt:lpstr>PowerPoint Presentation</vt:lpstr>
      <vt:lpstr>SUMMARY</vt:lpstr>
      <vt:lpstr>PowerPoint Presentation</vt:lpstr>
      <vt:lpstr>Thank you</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dc:title>
  <dc:creator>Suman Thapaliya</dc:creator>
  <cp:lastModifiedBy>Boston</cp:lastModifiedBy>
  <cp:revision>123</cp:revision>
  <dcterms:created xsi:type="dcterms:W3CDTF">2014-12-30T21:23:29Z</dcterms:created>
  <dcterms:modified xsi:type="dcterms:W3CDTF">2019-01-24T01:36:08Z</dcterms:modified>
</cp:coreProperties>
</file>